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365" r:id="rId2"/>
    <p:sldId id="260" r:id="rId3"/>
    <p:sldId id="263" r:id="rId4"/>
    <p:sldId id="307" r:id="rId5"/>
    <p:sldId id="358" r:id="rId6"/>
    <p:sldId id="353" r:id="rId7"/>
    <p:sldId id="351" r:id="rId8"/>
    <p:sldId id="268" r:id="rId9"/>
    <p:sldId id="269" r:id="rId10"/>
    <p:sldId id="271" r:id="rId11"/>
    <p:sldId id="272" r:id="rId12"/>
    <p:sldId id="273" r:id="rId13"/>
    <p:sldId id="292" r:id="rId14"/>
    <p:sldId id="293" r:id="rId15"/>
    <p:sldId id="294" r:id="rId16"/>
    <p:sldId id="327" r:id="rId17"/>
    <p:sldId id="258" r:id="rId18"/>
    <p:sldId id="344" r:id="rId19"/>
    <p:sldId id="354" r:id="rId20"/>
    <p:sldId id="348" r:id="rId21"/>
    <p:sldId id="357" r:id="rId22"/>
    <p:sldId id="329" r:id="rId23"/>
    <p:sldId id="339" r:id="rId24"/>
    <p:sldId id="337" r:id="rId25"/>
    <p:sldId id="341" r:id="rId26"/>
    <p:sldId id="340" r:id="rId27"/>
    <p:sldId id="359" r:id="rId28"/>
    <p:sldId id="360" r:id="rId29"/>
    <p:sldId id="361" r:id="rId30"/>
    <p:sldId id="362" r:id="rId31"/>
    <p:sldId id="363" r:id="rId32"/>
    <p:sldId id="345" r:id="rId33"/>
    <p:sldId id="346" r:id="rId34"/>
    <p:sldId id="364" r:id="rId35"/>
    <p:sldId id="350" r:id="rId36"/>
    <p:sldId id="355" r:id="rId37"/>
    <p:sldId id="285" r:id="rId38"/>
    <p:sldId id="343" r:id="rId39"/>
    <p:sldId id="335" r:id="rId40"/>
    <p:sldId id="262" r:id="rId41"/>
    <p:sldId id="367" r:id="rId42"/>
    <p:sldId id="356" r:id="rId43"/>
    <p:sldId id="308" r:id="rId44"/>
    <p:sldId id="309" r:id="rId45"/>
    <p:sldId id="310" r:id="rId46"/>
    <p:sldId id="311" r:id="rId47"/>
    <p:sldId id="312" r:id="rId48"/>
    <p:sldId id="315" r:id="rId49"/>
    <p:sldId id="316" r:id="rId50"/>
    <p:sldId id="317" r:id="rId51"/>
  </p:sldIdLst>
  <p:sldSz cx="12192000" cy="6858000"/>
  <p:notesSz cx="6858000" cy="9212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2"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ary Zipper" initials="HZ"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58" autoAdjust="0"/>
  </p:normalViewPr>
  <p:slideViewPr>
    <p:cSldViewPr snapToGrid="0" showGuides="1">
      <p:cViewPr varScale="1">
        <p:scale>
          <a:sx n="60" d="100"/>
          <a:sy n="60" d="100"/>
        </p:scale>
        <p:origin x="112" y="48"/>
      </p:cViewPr>
      <p:guideLst>
        <p:guide orient="horz" pos="2184"/>
        <p:guide pos="3840"/>
      </p:guideLst>
    </p:cSldViewPr>
  </p:slideViewPr>
  <p:outlineViewPr>
    <p:cViewPr>
      <p:scale>
        <a:sx n="33" d="100"/>
        <a:sy n="33" d="100"/>
      </p:scale>
      <p:origin x="0" y="-241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44" y="-114"/>
      </p:cViewPr>
      <p:guideLst>
        <p:guide orient="horz" pos="290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dirty="0">
                <a:latin typeface="Calibri" panose="020F0502020204030204" pitchFamily="34" charset="0"/>
              </a:rPr>
              <a:t>Gallup Engagement Study Results</a:t>
            </a:r>
          </a:p>
        </c:rich>
      </c:tx>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v>% of Engaged Employees</c:v>
          </c:tx>
          <c:spPr>
            <a:ln w="19050" cap="rnd" cmpd="sng" algn="ctr">
              <a:solidFill>
                <a:schemeClr val="accent1"/>
              </a:solidFill>
              <a:prstDash val="solid"/>
              <a:round/>
            </a:ln>
            <a:effectLst/>
          </c:spPr>
          <c:marker>
            <c:spPr>
              <a:solidFill>
                <a:schemeClr val="accent1"/>
              </a:solidFill>
              <a:ln w="6350" cap="flat" cmpd="sng" algn="ctr">
                <a:solidFill>
                  <a:schemeClr val="accent1"/>
                </a:solidFill>
                <a:prstDash val="solid"/>
                <a:round/>
              </a:ln>
              <a:effectLst/>
            </c:spPr>
          </c:marker>
          <c:cat>
            <c:numRef>
              <c:f>'Repeat Projects'!$A$20:$A$34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'Repeat Projects'!$B$20:$B$34</c:f>
              <c:numCache>
                <c:formatCode>0</c:formatCode>
                <c:ptCount val="15"/>
                <c:pt idx="0">
                  <c:v>26</c:v>
                </c:pt>
                <c:pt idx="1">
                  <c:v>30</c:v>
                </c:pt>
                <c:pt idx="2">
                  <c:v>30</c:v>
                </c:pt>
                <c:pt idx="3">
                  <c:v>28</c:v>
                </c:pt>
                <c:pt idx="4">
                  <c:v>29</c:v>
                </c:pt>
                <c:pt idx="5">
                  <c:v>26</c:v>
                </c:pt>
                <c:pt idx="6">
                  <c:v>30</c:v>
                </c:pt>
                <c:pt idx="7">
                  <c:v>30</c:v>
                </c:pt>
                <c:pt idx="8">
                  <c:v>29</c:v>
                </c:pt>
                <c:pt idx="9">
                  <c:v>28</c:v>
                </c:pt>
                <c:pt idx="10">
                  <c:v>28</c:v>
                </c:pt>
                <c:pt idx="11">
                  <c:v>29</c:v>
                </c:pt>
                <c:pt idx="12">
                  <c:v>30</c:v>
                </c:pt>
                <c:pt idx="13">
                  <c:v>30</c:v>
                </c:pt>
                <c:pt idx="14">
                  <c:v>31.3</c:v>
                </c:pt>
              </c:numCache>
            </c:numRef>
          </c:val>
          <c:smooth val="0"/>
          <c:extLst xmlns:c16r2="http://schemas.microsoft.com/office/drawing/2015/06/chart">
            <c:ext xmlns:c16="http://schemas.microsoft.com/office/drawing/2014/chart" uri="{C3380CC4-5D6E-409C-BE32-E72D297353CC}">
              <c16:uniqueId val="{00000000-6C10-4F1E-A9A8-8CBE1B5240AE}"/>
            </c:ext>
          </c:extLst>
        </c:ser>
        <c:dLbls>
          <c:showLegendKey val="0"/>
          <c:showVal val="0"/>
          <c:showCatName val="0"/>
          <c:showSerName val="0"/>
          <c:showPercent val="0"/>
          <c:showBubbleSize val="0"/>
        </c:dLbls>
        <c:marker val="1"/>
        <c:smooth val="0"/>
        <c:axId val="304337584"/>
        <c:axId val="304334056"/>
      </c:lineChart>
      <c:catAx>
        <c:axId val="304337584"/>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540000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crossAx val="304334056"/>
        <c:crosses val="autoZero"/>
        <c:auto val="1"/>
        <c:lblAlgn val="ctr"/>
        <c:lblOffset val="100"/>
        <c:noMultiLvlLbl val="0"/>
      </c:catAx>
      <c:valAx>
        <c:axId val="30433405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0433758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A771C-2A3B-4FE8-8963-C6E7D46CAEFB}" type="doc">
      <dgm:prSet loTypeId="urn:microsoft.com/office/officeart/2005/8/layout/vList2" loCatId="list" qsTypeId="urn:microsoft.com/office/officeart/2005/8/quickstyle/simple2" qsCatId="simple" csTypeId="urn:microsoft.com/office/officeart/2005/8/colors/accent1_1" csCatId="accent1"/>
      <dgm:spPr/>
      <dgm:t>
        <a:bodyPr/>
        <a:lstStyle/>
        <a:p>
          <a:endParaRPr lang="en-US"/>
        </a:p>
      </dgm:t>
    </dgm:pt>
    <dgm:pt modelId="{A42D8307-8B3C-43CF-9F12-6154F00478DA}">
      <dgm:prSet/>
      <dgm:spPr/>
      <dgm:t>
        <a:bodyPr/>
        <a:lstStyle/>
        <a:p>
          <a:pPr rtl="0"/>
          <a:r>
            <a:rPr lang="en-US" dirty="0"/>
            <a:t>Both research and my own professional experience suggest that constructive norms and expectations lead to ridiculously low turnover and improved financial, quality and team performance. </a:t>
          </a:r>
        </a:p>
      </dgm:t>
    </dgm:pt>
    <dgm:pt modelId="{F20EF78F-8B92-4A77-BD90-CD767CE0E037}" type="parTrans" cxnId="{7E330F5C-09F9-4D0A-86FE-563900D263C0}">
      <dgm:prSet/>
      <dgm:spPr/>
      <dgm:t>
        <a:bodyPr/>
        <a:lstStyle/>
        <a:p>
          <a:endParaRPr lang="en-US"/>
        </a:p>
      </dgm:t>
    </dgm:pt>
    <dgm:pt modelId="{AD2A150F-BD24-4F6B-928C-4FFC2BC137D9}" type="sibTrans" cxnId="{7E330F5C-09F9-4D0A-86FE-563900D263C0}">
      <dgm:prSet/>
      <dgm:spPr/>
      <dgm:t>
        <a:bodyPr/>
        <a:lstStyle/>
        <a:p>
          <a:endParaRPr lang="en-US"/>
        </a:p>
      </dgm:t>
    </dgm:pt>
    <dgm:pt modelId="{E17A57AD-F13E-40AE-BC00-DA81A833E9F5}">
      <dgm:prSet/>
      <dgm:spPr/>
      <dgm:t>
        <a:bodyPr/>
        <a:lstStyle/>
        <a:p>
          <a:pPr rtl="0"/>
          <a:r>
            <a:rPr lang="en-US" dirty="0"/>
            <a:t>Turnover, financial performance, quality and teamwork are leadership and management phenomena and not an organizational occurrence.</a:t>
          </a:r>
        </a:p>
      </dgm:t>
    </dgm:pt>
    <dgm:pt modelId="{87D69C7C-A18B-41A8-B0A7-698BB0C9A45E}" type="parTrans" cxnId="{9C3C5855-0542-4B3C-9D23-440535B57D40}">
      <dgm:prSet/>
      <dgm:spPr/>
      <dgm:t>
        <a:bodyPr/>
        <a:lstStyle/>
        <a:p>
          <a:endParaRPr lang="en-US"/>
        </a:p>
      </dgm:t>
    </dgm:pt>
    <dgm:pt modelId="{DBFE3460-7CBD-4205-9BD1-6CFC50471A0A}" type="sibTrans" cxnId="{9C3C5855-0542-4B3C-9D23-440535B57D40}">
      <dgm:prSet/>
      <dgm:spPr/>
      <dgm:t>
        <a:bodyPr/>
        <a:lstStyle/>
        <a:p>
          <a:endParaRPr lang="en-US"/>
        </a:p>
      </dgm:t>
    </dgm:pt>
    <dgm:pt modelId="{2488DBF9-4AC9-43BF-B9D0-B9A90E2B3FAB}">
      <dgm:prSet/>
      <dgm:spPr/>
      <dgm:t>
        <a:bodyPr/>
        <a:lstStyle/>
        <a:p>
          <a:pPr rtl="0"/>
          <a:r>
            <a:rPr lang="en-US" dirty="0"/>
            <a:t>Leaders and managers impact people and culture directly.</a:t>
          </a:r>
        </a:p>
      </dgm:t>
    </dgm:pt>
    <dgm:pt modelId="{D140955B-BA91-48AB-846C-386BB0CC04CC}" type="parTrans" cxnId="{60CACACD-E868-466D-8F90-4C9EA9DBCE10}">
      <dgm:prSet/>
      <dgm:spPr/>
      <dgm:t>
        <a:bodyPr/>
        <a:lstStyle/>
        <a:p>
          <a:endParaRPr lang="en-US"/>
        </a:p>
      </dgm:t>
    </dgm:pt>
    <dgm:pt modelId="{DD7ABAC0-9BB9-499C-81C4-2FD7AA73AFD1}" type="sibTrans" cxnId="{60CACACD-E868-466D-8F90-4C9EA9DBCE10}">
      <dgm:prSet/>
      <dgm:spPr/>
      <dgm:t>
        <a:bodyPr/>
        <a:lstStyle/>
        <a:p>
          <a:endParaRPr lang="en-US"/>
        </a:p>
      </dgm:t>
    </dgm:pt>
    <dgm:pt modelId="{CD9EFE25-BE85-4F29-BDC7-12818BF40C52}">
      <dgm:prSet/>
      <dgm:spPr/>
      <dgm:t>
        <a:bodyPr/>
        <a:lstStyle/>
        <a:p>
          <a:pPr rtl="0"/>
          <a:r>
            <a:rPr lang="en-US" b="1" dirty="0"/>
            <a:t>What </a:t>
          </a:r>
          <a:r>
            <a:rPr lang="en-US" dirty="0"/>
            <a:t>leaders and managers do </a:t>
          </a:r>
          <a:r>
            <a:rPr lang="en-US" u="sng" dirty="0"/>
            <a:t>and</a:t>
          </a:r>
          <a:r>
            <a:rPr lang="en-US" dirty="0"/>
            <a:t> </a:t>
          </a:r>
          <a:r>
            <a:rPr lang="en-US" b="1" dirty="0"/>
            <a:t>how</a:t>
          </a:r>
          <a:r>
            <a:rPr lang="en-US" dirty="0"/>
            <a:t> they do it determine the impact that they have on the people around them.</a:t>
          </a:r>
        </a:p>
      </dgm:t>
    </dgm:pt>
    <dgm:pt modelId="{5B46D487-FD15-443A-8AB8-CF7F1DABDBC0}" type="parTrans" cxnId="{258460C7-F572-4408-9F68-C0533F4EB1BC}">
      <dgm:prSet/>
      <dgm:spPr/>
      <dgm:t>
        <a:bodyPr/>
        <a:lstStyle/>
        <a:p>
          <a:endParaRPr lang="en-US"/>
        </a:p>
      </dgm:t>
    </dgm:pt>
    <dgm:pt modelId="{5B42BB41-5513-4850-8C27-5A983F6D0A9F}" type="sibTrans" cxnId="{258460C7-F572-4408-9F68-C0533F4EB1BC}">
      <dgm:prSet/>
      <dgm:spPr/>
      <dgm:t>
        <a:bodyPr/>
        <a:lstStyle/>
        <a:p>
          <a:endParaRPr lang="en-US"/>
        </a:p>
      </dgm:t>
    </dgm:pt>
    <dgm:pt modelId="{32B76E3A-0EFA-410B-955C-1B78A39A9617}" type="pres">
      <dgm:prSet presAssocID="{1ACA771C-2A3B-4FE8-8963-C6E7D46CAEFB}" presName="linear" presStyleCnt="0">
        <dgm:presLayoutVars>
          <dgm:animLvl val="lvl"/>
          <dgm:resizeHandles val="exact"/>
        </dgm:presLayoutVars>
      </dgm:prSet>
      <dgm:spPr/>
      <dgm:t>
        <a:bodyPr/>
        <a:lstStyle/>
        <a:p>
          <a:endParaRPr lang="en-US"/>
        </a:p>
      </dgm:t>
    </dgm:pt>
    <dgm:pt modelId="{F30FE149-C3F2-463E-8192-3E3B81B6A8B1}" type="pres">
      <dgm:prSet presAssocID="{A42D8307-8B3C-43CF-9F12-6154F00478DA}" presName="parentText" presStyleLbl="node1" presStyleIdx="0" presStyleCnt="4">
        <dgm:presLayoutVars>
          <dgm:chMax val="0"/>
          <dgm:bulletEnabled val="1"/>
        </dgm:presLayoutVars>
      </dgm:prSet>
      <dgm:spPr/>
      <dgm:t>
        <a:bodyPr/>
        <a:lstStyle/>
        <a:p>
          <a:endParaRPr lang="en-US"/>
        </a:p>
      </dgm:t>
    </dgm:pt>
    <dgm:pt modelId="{74A60E3F-B4C9-47DA-B3B5-8CF1D2F7782A}" type="pres">
      <dgm:prSet presAssocID="{AD2A150F-BD24-4F6B-928C-4FFC2BC137D9}" presName="spacer" presStyleCnt="0"/>
      <dgm:spPr/>
    </dgm:pt>
    <dgm:pt modelId="{28FC9C4A-1B79-4054-8AA8-5EB5450B34FE}" type="pres">
      <dgm:prSet presAssocID="{E17A57AD-F13E-40AE-BC00-DA81A833E9F5}" presName="parentText" presStyleLbl="node1" presStyleIdx="1" presStyleCnt="4">
        <dgm:presLayoutVars>
          <dgm:chMax val="0"/>
          <dgm:bulletEnabled val="1"/>
        </dgm:presLayoutVars>
      </dgm:prSet>
      <dgm:spPr/>
      <dgm:t>
        <a:bodyPr/>
        <a:lstStyle/>
        <a:p>
          <a:endParaRPr lang="en-US"/>
        </a:p>
      </dgm:t>
    </dgm:pt>
    <dgm:pt modelId="{6FEEF8BF-B329-43FA-9A5B-144378459026}" type="pres">
      <dgm:prSet presAssocID="{DBFE3460-7CBD-4205-9BD1-6CFC50471A0A}" presName="spacer" presStyleCnt="0"/>
      <dgm:spPr/>
    </dgm:pt>
    <dgm:pt modelId="{279BDD66-DA7C-4F1B-BF66-EAFC82DC201C}" type="pres">
      <dgm:prSet presAssocID="{2488DBF9-4AC9-43BF-B9D0-B9A90E2B3FAB}" presName="parentText" presStyleLbl="node1" presStyleIdx="2" presStyleCnt="4">
        <dgm:presLayoutVars>
          <dgm:chMax val="0"/>
          <dgm:bulletEnabled val="1"/>
        </dgm:presLayoutVars>
      </dgm:prSet>
      <dgm:spPr/>
      <dgm:t>
        <a:bodyPr/>
        <a:lstStyle/>
        <a:p>
          <a:endParaRPr lang="en-US"/>
        </a:p>
      </dgm:t>
    </dgm:pt>
    <dgm:pt modelId="{18AF9EB2-8CD0-4395-9EC2-0B4A18812860}" type="pres">
      <dgm:prSet presAssocID="{DD7ABAC0-9BB9-499C-81C4-2FD7AA73AFD1}" presName="spacer" presStyleCnt="0"/>
      <dgm:spPr/>
    </dgm:pt>
    <dgm:pt modelId="{87B41F1F-0CB8-4782-921A-4C3E1E03BCC4}" type="pres">
      <dgm:prSet presAssocID="{CD9EFE25-BE85-4F29-BDC7-12818BF40C52}" presName="parentText" presStyleLbl="node1" presStyleIdx="3" presStyleCnt="4">
        <dgm:presLayoutVars>
          <dgm:chMax val="0"/>
          <dgm:bulletEnabled val="1"/>
        </dgm:presLayoutVars>
      </dgm:prSet>
      <dgm:spPr/>
      <dgm:t>
        <a:bodyPr/>
        <a:lstStyle/>
        <a:p>
          <a:endParaRPr lang="en-US"/>
        </a:p>
      </dgm:t>
    </dgm:pt>
  </dgm:ptLst>
  <dgm:cxnLst>
    <dgm:cxn modelId="{EE44CFCA-29D7-4EBA-8E39-8CB06F58EF3A}" type="presOf" srcId="{A42D8307-8B3C-43CF-9F12-6154F00478DA}" destId="{F30FE149-C3F2-463E-8192-3E3B81B6A8B1}" srcOrd="0" destOrd="0" presId="urn:microsoft.com/office/officeart/2005/8/layout/vList2"/>
    <dgm:cxn modelId="{A66B4F7C-E018-4107-AC47-23355038DAFB}" type="presOf" srcId="{E17A57AD-F13E-40AE-BC00-DA81A833E9F5}" destId="{28FC9C4A-1B79-4054-8AA8-5EB5450B34FE}" srcOrd="0" destOrd="0" presId="urn:microsoft.com/office/officeart/2005/8/layout/vList2"/>
    <dgm:cxn modelId="{60CACACD-E868-466D-8F90-4C9EA9DBCE10}" srcId="{1ACA771C-2A3B-4FE8-8963-C6E7D46CAEFB}" destId="{2488DBF9-4AC9-43BF-B9D0-B9A90E2B3FAB}" srcOrd="2" destOrd="0" parTransId="{D140955B-BA91-48AB-846C-386BB0CC04CC}" sibTransId="{DD7ABAC0-9BB9-499C-81C4-2FD7AA73AFD1}"/>
    <dgm:cxn modelId="{DED38E47-5F2D-4C22-8359-7D7D053079EC}" type="presOf" srcId="{CD9EFE25-BE85-4F29-BDC7-12818BF40C52}" destId="{87B41F1F-0CB8-4782-921A-4C3E1E03BCC4}" srcOrd="0" destOrd="0" presId="urn:microsoft.com/office/officeart/2005/8/layout/vList2"/>
    <dgm:cxn modelId="{9C3C5855-0542-4B3C-9D23-440535B57D40}" srcId="{1ACA771C-2A3B-4FE8-8963-C6E7D46CAEFB}" destId="{E17A57AD-F13E-40AE-BC00-DA81A833E9F5}" srcOrd="1" destOrd="0" parTransId="{87D69C7C-A18B-41A8-B0A7-698BB0C9A45E}" sibTransId="{DBFE3460-7CBD-4205-9BD1-6CFC50471A0A}"/>
    <dgm:cxn modelId="{258460C7-F572-4408-9F68-C0533F4EB1BC}" srcId="{1ACA771C-2A3B-4FE8-8963-C6E7D46CAEFB}" destId="{CD9EFE25-BE85-4F29-BDC7-12818BF40C52}" srcOrd="3" destOrd="0" parTransId="{5B46D487-FD15-443A-8AB8-CF7F1DABDBC0}" sibTransId="{5B42BB41-5513-4850-8C27-5A983F6D0A9F}"/>
    <dgm:cxn modelId="{7E330F5C-09F9-4D0A-86FE-563900D263C0}" srcId="{1ACA771C-2A3B-4FE8-8963-C6E7D46CAEFB}" destId="{A42D8307-8B3C-43CF-9F12-6154F00478DA}" srcOrd="0" destOrd="0" parTransId="{F20EF78F-8B92-4A77-BD90-CD767CE0E037}" sibTransId="{AD2A150F-BD24-4F6B-928C-4FFC2BC137D9}"/>
    <dgm:cxn modelId="{38C76795-EE92-490E-B6DF-703931368DFA}" type="presOf" srcId="{2488DBF9-4AC9-43BF-B9D0-B9A90E2B3FAB}" destId="{279BDD66-DA7C-4F1B-BF66-EAFC82DC201C}" srcOrd="0" destOrd="0" presId="urn:microsoft.com/office/officeart/2005/8/layout/vList2"/>
    <dgm:cxn modelId="{7B13779C-1EF3-46A9-B58A-AA3BAB36B48F}" type="presOf" srcId="{1ACA771C-2A3B-4FE8-8963-C6E7D46CAEFB}" destId="{32B76E3A-0EFA-410B-955C-1B78A39A9617}" srcOrd="0" destOrd="0" presId="urn:microsoft.com/office/officeart/2005/8/layout/vList2"/>
    <dgm:cxn modelId="{275622E9-4754-4056-BA26-FCAE6D95F4E9}" type="presParOf" srcId="{32B76E3A-0EFA-410B-955C-1B78A39A9617}" destId="{F30FE149-C3F2-463E-8192-3E3B81B6A8B1}" srcOrd="0" destOrd="0" presId="urn:microsoft.com/office/officeart/2005/8/layout/vList2"/>
    <dgm:cxn modelId="{FB4BBCC6-0DED-4B64-AE37-378FCEDD4802}" type="presParOf" srcId="{32B76E3A-0EFA-410B-955C-1B78A39A9617}" destId="{74A60E3F-B4C9-47DA-B3B5-8CF1D2F7782A}" srcOrd="1" destOrd="0" presId="urn:microsoft.com/office/officeart/2005/8/layout/vList2"/>
    <dgm:cxn modelId="{6F1BFC22-9622-4C59-BAB2-E370004BC212}" type="presParOf" srcId="{32B76E3A-0EFA-410B-955C-1B78A39A9617}" destId="{28FC9C4A-1B79-4054-8AA8-5EB5450B34FE}" srcOrd="2" destOrd="0" presId="urn:microsoft.com/office/officeart/2005/8/layout/vList2"/>
    <dgm:cxn modelId="{3BD1084A-1A5E-4FBD-8057-9E7F9275AFC3}" type="presParOf" srcId="{32B76E3A-0EFA-410B-955C-1B78A39A9617}" destId="{6FEEF8BF-B329-43FA-9A5B-144378459026}" srcOrd="3" destOrd="0" presId="urn:microsoft.com/office/officeart/2005/8/layout/vList2"/>
    <dgm:cxn modelId="{FFE0AF46-3BA8-4D05-8359-8F96F5EFFC77}" type="presParOf" srcId="{32B76E3A-0EFA-410B-955C-1B78A39A9617}" destId="{279BDD66-DA7C-4F1B-BF66-EAFC82DC201C}" srcOrd="4" destOrd="0" presId="urn:microsoft.com/office/officeart/2005/8/layout/vList2"/>
    <dgm:cxn modelId="{15D4EB7D-EE5E-410D-B469-DD70D434B539}" type="presParOf" srcId="{32B76E3A-0EFA-410B-955C-1B78A39A9617}" destId="{18AF9EB2-8CD0-4395-9EC2-0B4A18812860}" srcOrd="5" destOrd="0" presId="urn:microsoft.com/office/officeart/2005/8/layout/vList2"/>
    <dgm:cxn modelId="{EFB91AD0-3F95-4C5B-9AF1-F396F86E0100}" type="presParOf" srcId="{32B76E3A-0EFA-410B-955C-1B78A39A9617}" destId="{87B41F1F-0CB8-4782-921A-4C3E1E03BC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FE149-C3F2-463E-8192-3E3B81B6A8B1}">
      <dsp:nvSpPr>
        <dsp:cNvPr id="0" name=""/>
        <dsp:cNvSpPr/>
      </dsp:nvSpPr>
      <dsp:spPr>
        <a:xfrm>
          <a:off x="0" y="19730"/>
          <a:ext cx="8224405" cy="12097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a:t>Both research and my own professional experience suggest that constructive norms and expectations lead to ridiculously low turnover and improved financial, quality and team performance. </a:t>
          </a:r>
        </a:p>
      </dsp:txBody>
      <dsp:txXfrm>
        <a:off x="59057" y="78787"/>
        <a:ext cx="8106291" cy="1091666"/>
      </dsp:txXfrm>
    </dsp:sp>
    <dsp:sp modelId="{28FC9C4A-1B79-4054-8AA8-5EB5450B34FE}">
      <dsp:nvSpPr>
        <dsp:cNvPr id="0" name=""/>
        <dsp:cNvSpPr/>
      </dsp:nvSpPr>
      <dsp:spPr>
        <a:xfrm>
          <a:off x="0" y="1292870"/>
          <a:ext cx="8224405" cy="12097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a:t>Turnover, financial performance, quality and teamwork are leadership and management phenomena and not an organizational occurrence.</a:t>
          </a:r>
        </a:p>
      </dsp:txBody>
      <dsp:txXfrm>
        <a:off x="59057" y="1351927"/>
        <a:ext cx="8106291" cy="1091666"/>
      </dsp:txXfrm>
    </dsp:sp>
    <dsp:sp modelId="{279BDD66-DA7C-4F1B-BF66-EAFC82DC201C}">
      <dsp:nvSpPr>
        <dsp:cNvPr id="0" name=""/>
        <dsp:cNvSpPr/>
      </dsp:nvSpPr>
      <dsp:spPr>
        <a:xfrm>
          <a:off x="0" y="2566010"/>
          <a:ext cx="8224405" cy="12097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a:t>Leaders and managers impact people and culture directly.</a:t>
          </a:r>
        </a:p>
      </dsp:txBody>
      <dsp:txXfrm>
        <a:off x="59057" y="2625067"/>
        <a:ext cx="8106291" cy="1091666"/>
      </dsp:txXfrm>
    </dsp:sp>
    <dsp:sp modelId="{87B41F1F-0CB8-4782-921A-4C3E1E03BCC4}">
      <dsp:nvSpPr>
        <dsp:cNvPr id="0" name=""/>
        <dsp:cNvSpPr/>
      </dsp:nvSpPr>
      <dsp:spPr>
        <a:xfrm>
          <a:off x="0" y="3839150"/>
          <a:ext cx="8224405" cy="120978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a:t>What </a:t>
          </a:r>
          <a:r>
            <a:rPr lang="en-US" sz="2200" kern="1200" dirty="0"/>
            <a:t>leaders and managers do </a:t>
          </a:r>
          <a:r>
            <a:rPr lang="en-US" sz="2200" u="sng" kern="1200" dirty="0"/>
            <a:t>and</a:t>
          </a:r>
          <a:r>
            <a:rPr lang="en-US" sz="2200" kern="1200" dirty="0"/>
            <a:t> </a:t>
          </a:r>
          <a:r>
            <a:rPr lang="en-US" sz="2200" b="1" kern="1200" dirty="0"/>
            <a:t>how</a:t>
          </a:r>
          <a:r>
            <a:rPr lang="en-US" sz="2200" kern="1200" dirty="0"/>
            <a:t> they do it determine the impact that they have on the people around them.</a:t>
          </a:r>
        </a:p>
      </dsp:txBody>
      <dsp:txXfrm>
        <a:off x="59057" y="3898207"/>
        <a:ext cx="8106291" cy="10916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2213"/>
          </a:xfrm>
          <a:prstGeom prst="rect">
            <a:avLst/>
          </a:prstGeom>
        </p:spPr>
        <p:txBody>
          <a:bodyPr vert="horz" lIns="91087" tIns="45544" rIns="91087" bIns="45544" rtlCol="0"/>
          <a:lstStyle>
            <a:lvl1pPr algn="l">
              <a:defRPr sz="1200"/>
            </a:lvl1pPr>
          </a:lstStyle>
          <a:p>
            <a:endParaRPr lang="en-US" dirty="0"/>
          </a:p>
        </p:txBody>
      </p:sp>
      <p:sp>
        <p:nvSpPr>
          <p:cNvPr id="3" name="Date Placeholder 2"/>
          <p:cNvSpPr>
            <a:spLocks noGrp="1"/>
          </p:cNvSpPr>
          <p:nvPr>
            <p:ph type="dt" sz="quarter" idx="1"/>
          </p:nvPr>
        </p:nvSpPr>
        <p:spPr>
          <a:xfrm>
            <a:off x="3884615" y="0"/>
            <a:ext cx="2971800" cy="462213"/>
          </a:xfrm>
          <a:prstGeom prst="rect">
            <a:avLst/>
          </a:prstGeom>
        </p:spPr>
        <p:txBody>
          <a:bodyPr vert="horz" lIns="91087" tIns="45544" rIns="91087" bIns="45544" rtlCol="0"/>
          <a:lstStyle>
            <a:lvl1pPr algn="r">
              <a:defRPr sz="1200"/>
            </a:lvl1pPr>
          </a:lstStyle>
          <a:p>
            <a:fld id="{BBF74CF0-48AD-40C6-B939-54D6A72ABA72}" type="datetimeFigureOut">
              <a:rPr lang="en-US" smtClean="0"/>
              <a:t>1/25/2017</a:t>
            </a:fld>
            <a:endParaRPr lang="en-US" dirty="0"/>
          </a:p>
        </p:txBody>
      </p:sp>
      <p:sp>
        <p:nvSpPr>
          <p:cNvPr id="4" name="Footer Placeholder 3"/>
          <p:cNvSpPr>
            <a:spLocks noGrp="1"/>
          </p:cNvSpPr>
          <p:nvPr>
            <p:ph type="ftr" sz="quarter" idx="2"/>
          </p:nvPr>
        </p:nvSpPr>
        <p:spPr>
          <a:xfrm>
            <a:off x="2" y="8750053"/>
            <a:ext cx="2971800" cy="462212"/>
          </a:xfrm>
          <a:prstGeom prst="rect">
            <a:avLst/>
          </a:prstGeom>
        </p:spPr>
        <p:txBody>
          <a:bodyPr vert="horz" lIns="91087" tIns="45544" rIns="91087" bIns="455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5" y="8750053"/>
            <a:ext cx="2971800" cy="462212"/>
          </a:xfrm>
          <a:prstGeom prst="rect">
            <a:avLst/>
          </a:prstGeom>
        </p:spPr>
        <p:txBody>
          <a:bodyPr vert="horz" lIns="91087" tIns="45544" rIns="91087" bIns="45544" rtlCol="0" anchor="b"/>
          <a:lstStyle>
            <a:lvl1pPr algn="r">
              <a:defRPr sz="1200"/>
            </a:lvl1pPr>
          </a:lstStyle>
          <a:p>
            <a:fld id="{6B78589C-D3D3-48AA-9608-927A8492DB9F}" type="slidenum">
              <a:rPr lang="en-US" smtClean="0"/>
              <a:t>‹#›</a:t>
            </a:fld>
            <a:endParaRPr lang="en-US" dirty="0"/>
          </a:p>
        </p:txBody>
      </p:sp>
    </p:spTree>
    <p:extLst>
      <p:ext uri="{BB962C8B-B14F-4D97-AF65-F5344CB8AC3E}">
        <p14:creationId xmlns:p14="http://schemas.microsoft.com/office/powerpoint/2010/main" val="464499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2213"/>
          </a:xfrm>
          <a:prstGeom prst="rect">
            <a:avLst/>
          </a:prstGeom>
        </p:spPr>
        <p:txBody>
          <a:bodyPr vert="horz" lIns="91087" tIns="45544" rIns="91087" bIns="45544" rtlCol="0"/>
          <a:lstStyle>
            <a:lvl1pPr algn="l">
              <a:defRPr sz="1200"/>
            </a:lvl1pPr>
          </a:lstStyle>
          <a:p>
            <a:endParaRPr lang="en-US" dirty="0"/>
          </a:p>
        </p:txBody>
      </p:sp>
      <p:sp>
        <p:nvSpPr>
          <p:cNvPr id="3" name="Date Placeholder 2"/>
          <p:cNvSpPr>
            <a:spLocks noGrp="1"/>
          </p:cNvSpPr>
          <p:nvPr>
            <p:ph type="dt" idx="1"/>
          </p:nvPr>
        </p:nvSpPr>
        <p:spPr>
          <a:xfrm>
            <a:off x="3884615" y="0"/>
            <a:ext cx="2971800" cy="462213"/>
          </a:xfrm>
          <a:prstGeom prst="rect">
            <a:avLst/>
          </a:prstGeom>
        </p:spPr>
        <p:txBody>
          <a:bodyPr vert="horz" lIns="91087" tIns="45544" rIns="91087" bIns="45544" rtlCol="0"/>
          <a:lstStyle>
            <a:lvl1pPr algn="r">
              <a:defRPr sz="1200"/>
            </a:lvl1pPr>
          </a:lstStyle>
          <a:p>
            <a:fld id="{FB8AF03E-9D7C-4DFF-839A-FAE505F0D055}" type="datetimeFigureOut">
              <a:rPr lang="en-US" smtClean="0"/>
              <a:t>1/25/2017</a:t>
            </a:fld>
            <a:endParaRPr lang="en-US" dirty="0"/>
          </a:p>
        </p:txBody>
      </p:sp>
      <p:sp>
        <p:nvSpPr>
          <p:cNvPr id="4" name="Slide Image Placeholder 3"/>
          <p:cNvSpPr>
            <a:spLocks noGrp="1" noRot="1" noChangeAspect="1"/>
          </p:cNvSpPr>
          <p:nvPr>
            <p:ph type="sldImg" idx="2"/>
          </p:nvPr>
        </p:nvSpPr>
        <p:spPr>
          <a:xfrm>
            <a:off x="666750" y="1150938"/>
            <a:ext cx="5524500" cy="3108325"/>
          </a:xfrm>
          <a:prstGeom prst="rect">
            <a:avLst/>
          </a:prstGeom>
          <a:noFill/>
          <a:ln w="12700">
            <a:solidFill>
              <a:prstClr val="black"/>
            </a:solidFill>
          </a:ln>
        </p:spPr>
        <p:txBody>
          <a:bodyPr vert="horz" lIns="91087" tIns="45544" rIns="91087" bIns="45544" rtlCol="0" anchor="ctr"/>
          <a:lstStyle/>
          <a:p>
            <a:endParaRPr lang="en-US" dirty="0"/>
          </a:p>
        </p:txBody>
      </p:sp>
      <p:sp>
        <p:nvSpPr>
          <p:cNvPr id="5" name="Notes Placeholder 4"/>
          <p:cNvSpPr>
            <a:spLocks noGrp="1"/>
          </p:cNvSpPr>
          <p:nvPr>
            <p:ph type="body" sz="quarter" idx="3"/>
          </p:nvPr>
        </p:nvSpPr>
        <p:spPr>
          <a:xfrm>
            <a:off x="685801" y="4433402"/>
            <a:ext cx="5486400" cy="3627329"/>
          </a:xfrm>
          <a:prstGeom prst="rect">
            <a:avLst/>
          </a:prstGeom>
        </p:spPr>
        <p:txBody>
          <a:bodyPr vert="horz" lIns="91087" tIns="45544" rIns="91087" bIns="45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50053"/>
            <a:ext cx="2971800" cy="462212"/>
          </a:xfrm>
          <a:prstGeom prst="rect">
            <a:avLst/>
          </a:prstGeom>
        </p:spPr>
        <p:txBody>
          <a:bodyPr vert="horz" lIns="91087" tIns="45544" rIns="91087" bIns="455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750053"/>
            <a:ext cx="2971800" cy="462212"/>
          </a:xfrm>
          <a:prstGeom prst="rect">
            <a:avLst/>
          </a:prstGeom>
        </p:spPr>
        <p:txBody>
          <a:bodyPr vert="horz" lIns="91087" tIns="45544" rIns="91087" bIns="45544" rtlCol="0" anchor="b"/>
          <a:lstStyle>
            <a:lvl1pPr algn="r">
              <a:defRPr sz="1200"/>
            </a:lvl1pPr>
          </a:lstStyle>
          <a:p>
            <a:fld id="{D2BE5C0D-6AA2-4DBC-9FF7-B5F5E5ADD3EA}" type="slidenum">
              <a:rPr lang="en-US" smtClean="0"/>
              <a:t>‹#›</a:t>
            </a:fld>
            <a:endParaRPr lang="en-US" dirty="0"/>
          </a:p>
        </p:txBody>
      </p:sp>
    </p:spTree>
    <p:extLst>
      <p:ext uri="{BB962C8B-B14F-4D97-AF65-F5344CB8AC3E}">
        <p14:creationId xmlns:p14="http://schemas.microsoft.com/office/powerpoint/2010/main" val="205103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BAD8C6-778B-4153-91AE-55EB7F3D4DB8}" type="slidenum">
              <a:rPr lang="en-US" smtClean="0"/>
              <a:t>1</a:t>
            </a:fld>
            <a:endParaRPr lang="en-US"/>
          </a:p>
        </p:txBody>
      </p:sp>
    </p:spTree>
    <p:extLst>
      <p:ext uri="{BB962C8B-B14F-4D97-AF65-F5344CB8AC3E}">
        <p14:creationId xmlns:p14="http://schemas.microsoft.com/office/powerpoint/2010/main" val="3337650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666750" y="1150938"/>
            <a:ext cx="5524500" cy="3108325"/>
          </a:xfrm>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215563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666750" y="1150938"/>
            <a:ext cx="5524500" cy="3108325"/>
          </a:xfrm>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805070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666750" y="1150938"/>
            <a:ext cx="5524500" cy="3108325"/>
          </a:xfrm>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105041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666750" y="1150938"/>
            <a:ext cx="5524500" cy="3108325"/>
          </a:xfrm>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373318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666750" y="1150938"/>
            <a:ext cx="5524500" cy="3108325"/>
          </a:xfrm>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24151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666750" y="1150938"/>
            <a:ext cx="5524500" cy="3108325"/>
          </a:xfrm>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253620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666750" y="1150938"/>
            <a:ext cx="5524500" cy="3108325"/>
          </a:xfrm>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7942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95F64-F9F8-4100-B951-38330A4E4DE5}" type="slidenum">
              <a:rPr lang="en-US">
                <a:solidFill>
                  <a:prstClr val="black"/>
                </a:solidFill>
              </a:rPr>
              <a:pPr/>
              <a:t>39</a:t>
            </a:fld>
            <a:endParaRPr lang="en-US" dirty="0">
              <a:solidFill>
                <a:prstClr val="black"/>
              </a:solidFill>
            </a:endParaRPr>
          </a:p>
        </p:txBody>
      </p:sp>
      <p:sp>
        <p:nvSpPr>
          <p:cNvPr id="1589250" name="Rectangle 2"/>
          <p:cNvSpPr>
            <a:spLocks noGrp="1" noRot="1" noChangeAspect="1" noChangeArrowheads="1" noTextEdit="1"/>
          </p:cNvSpPr>
          <p:nvPr>
            <p:ph type="sldImg"/>
          </p:nvPr>
        </p:nvSpPr>
        <p:spPr>
          <a:xfrm>
            <a:off x="333375" y="676275"/>
            <a:ext cx="6030913" cy="3394075"/>
          </a:xfrm>
          <a:ln/>
        </p:spPr>
      </p:sp>
      <p:sp>
        <p:nvSpPr>
          <p:cNvPr id="1589251" name="Rectangle 3"/>
          <p:cNvSpPr>
            <a:spLocks noGrp="1" noChangeArrowheads="1"/>
          </p:cNvSpPr>
          <p:nvPr>
            <p:ph type="body" idx="1"/>
          </p:nvPr>
        </p:nvSpPr>
        <p:spPr>
          <a:xfrm>
            <a:off x="892909" y="4298787"/>
            <a:ext cx="4910972" cy="4073124"/>
          </a:xfrm>
        </p:spPr>
        <p:txBody>
          <a:bodyPr/>
          <a:lstStyle/>
          <a:p>
            <a:endParaRPr lang="en-US" dirty="0"/>
          </a:p>
        </p:txBody>
      </p:sp>
    </p:spTree>
    <p:extLst>
      <p:ext uri="{BB962C8B-B14F-4D97-AF65-F5344CB8AC3E}">
        <p14:creationId xmlns:p14="http://schemas.microsoft.com/office/powerpoint/2010/main" val="1127166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BAD8C6-778B-4153-91AE-55EB7F3D4DB8}" type="slidenum">
              <a:rPr lang="en-US" smtClean="0"/>
              <a:t>41</a:t>
            </a:fld>
            <a:endParaRPr lang="en-US"/>
          </a:p>
        </p:txBody>
      </p:sp>
    </p:spTree>
    <p:extLst>
      <p:ext uri="{BB962C8B-B14F-4D97-AF65-F5344CB8AC3E}">
        <p14:creationId xmlns:p14="http://schemas.microsoft.com/office/powerpoint/2010/main" val="21154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1150938"/>
            <a:ext cx="5524500" cy="3108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pPr/>
              <a:t>2</a:t>
            </a:fld>
            <a:endParaRPr lang="en-US" dirty="0"/>
          </a:p>
        </p:txBody>
      </p:sp>
    </p:spTree>
    <p:extLst>
      <p:ext uri="{BB962C8B-B14F-4D97-AF65-F5344CB8AC3E}">
        <p14:creationId xmlns:p14="http://schemas.microsoft.com/office/powerpoint/2010/main" val="144297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E5C0D-6AA2-4DBC-9FF7-B5F5E5ADD3EA}" type="slidenum">
              <a:rPr lang="en-US" smtClean="0"/>
              <a:t>4</a:t>
            </a:fld>
            <a:endParaRPr lang="en-US" dirty="0"/>
          </a:p>
        </p:txBody>
      </p:sp>
    </p:spTree>
    <p:extLst>
      <p:ext uri="{BB962C8B-B14F-4D97-AF65-F5344CB8AC3E}">
        <p14:creationId xmlns:p14="http://schemas.microsoft.com/office/powerpoint/2010/main" val="167013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666750" y="1150938"/>
            <a:ext cx="5524500" cy="3108325"/>
          </a:xfrm>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9" tIns="46408" rIns="92819" bIns="46408"/>
          <a:lstStyle/>
          <a:p>
            <a:r>
              <a:rPr lang="en-US" altLang="en-US" dirty="0">
                <a:latin typeface="Arial" panose="020B0604020202020204" pitchFamily="34" charset="0"/>
              </a:rPr>
              <a:t>Each organization, team and individual exhibits a unique combination of styles.  Effective organizations, teams and individuals show stronger tendencies along these constructive styles.  </a:t>
            </a:r>
          </a:p>
        </p:txBody>
      </p:sp>
    </p:spTree>
    <p:extLst>
      <p:ext uri="{BB962C8B-B14F-4D97-AF65-F5344CB8AC3E}">
        <p14:creationId xmlns:p14="http://schemas.microsoft.com/office/powerpoint/2010/main" val="344170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666750" y="1150938"/>
            <a:ext cx="5524500" cy="3108325"/>
          </a:xfrm>
          <a:ln/>
        </p:spPr>
      </p:sp>
      <p:sp>
        <p:nvSpPr>
          <p:cNvPr id="68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9" tIns="46408" rIns="92819" bIns="46408"/>
          <a:lstStyle/>
          <a:p>
            <a:r>
              <a:rPr lang="en-US" altLang="en-US" dirty="0">
                <a:latin typeface="Arial" panose="020B0604020202020204" pitchFamily="34" charset="0"/>
              </a:rPr>
              <a:t>Effective organizations, teams and individuals show weaker tendencies across these Passive/Defensive Styles. We have all experienced these types of expectations in organizations and the related behaviors.  There’s an emphasis on “being good” with these styles.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35326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666750" y="1150938"/>
            <a:ext cx="5524500" cy="3108325"/>
          </a:xfrm>
          <a:ln/>
        </p:spPr>
      </p:sp>
      <p:sp>
        <p:nvSpPr>
          <p:cNvPr id="69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9" tIns="46408" rIns="92819" bIns="46408"/>
          <a:lstStyle/>
          <a:p>
            <a:r>
              <a:rPr lang="en-US" altLang="en-US" dirty="0">
                <a:latin typeface="Arial" panose="020B0604020202020204" pitchFamily="34" charset="0"/>
              </a:rPr>
              <a:t>Effective organizations, teams and individuals also show weaker tendencies across these Agressive/Defensive Styles. Some people actually view these styles as positive but they are not the key to sustainable results since members focus more on “looking good” than delivering sustainable results as a team.</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17039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1150938"/>
            <a:ext cx="5524500" cy="3108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BE5C0D-6AA2-4DBC-9FF7-B5F5E5ADD3EA}" type="slidenum">
              <a:rPr lang="en-US" smtClean="0"/>
              <a:t>16</a:t>
            </a:fld>
            <a:endParaRPr lang="en-US" dirty="0"/>
          </a:p>
        </p:txBody>
      </p:sp>
    </p:spTree>
    <p:extLst>
      <p:ext uri="{BB962C8B-B14F-4D97-AF65-F5344CB8AC3E}">
        <p14:creationId xmlns:p14="http://schemas.microsoft.com/office/powerpoint/2010/main" val="409134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666750" y="1150938"/>
            <a:ext cx="5524500" cy="3108325"/>
          </a:xfrm>
          <a:ln/>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871310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666750" y="1150938"/>
            <a:ext cx="5524500" cy="3108325"/>
          </a:xfrm>
          <a:ln/>
        </p:spPr>
      </p:sp>
      <p:sp>
        <p:nvSpPr>
          <p:cNvPr id="77827" name="Notes Placeholder 2"/>
          <p:cNvSpPr>
            <a:spLocks noGrp="1"/>
          </p:cNvSpPr>
          <p:nvPr>
            <p:ph type="body" idx="1"/>
          </p:nvPr>
        </p:nvSpPr>
        <p:spPr>
          <a:noFill/>
        </p:spPr>
        <p:txBody>
          <a:bodyPr/>
          <a:lstStyle/>
          <a:p>
            <a:r>
              <a:rPr lang="en-US" altLang="en-US" dirty="0">
                <a:latin typeface="Arial" panose="020B0604020202020204" pitchFamily="34" charset="0"/>
              </a:rPr>
              <a:t>Behaviors / styles differ across levels and across individuals. This organization is dramatically different than the next example.</a:t>
            </a:r>
          </a:p>
        </p:txBody>
      </p:sp>
      <p:sp>
        <p:nvSpPr>
          <p:cNvPr id="77828" name="Slide Number Placeholder 3"/>
          <p:cNvSpPr>
            <a:spLocks noGrp="1"/>
          </p:cNvSpPr>
          <p:nvPr>
            <p:ph type="sldNum" sz="quarter" idx="5"/>
          </p:nvPr>
        </p:nvSpPr>
        <p:spPr>
          <a:noFill/>
        </p:spPr>
        <p:txBody>
          <a:bodyPr/>
          <a:lstStyle>
            <a:lvl1pPr defTabSz="901787" eaLnBrk="0" hangingPunct="0">
              <a:spcBef>
                <a:spcPct val="30000"/>
              </a:spcBef>
              <a:defRPr sz="1200">
                <a:solidFill>
                  <a:schemeClr val="tx1"/>
                </a:solidFill>
                <a:latin typeface="Arial" panose="020B0604020202020204" pitchFamily="34" charset="0"/>
              </a:defRPr>
            </a:lvl1pPr>
            <a:lvl2pPr marL="725148" indent="-278903" defTabSz="901787" eaLnBrk="0" hangingPunct="0">
              <a:spcBef>
                <a:spcPct val="30000"/>
              </a:spcBef>
              <a:defRPr sz="1200">
                <a:solidFill>
                  <a:schemeClr val="tx1"/>
                </a:solidFill>
                <a:latin typeface="Arial" panose="020B0604020202020204" pitchFamily="34" charset="0"/>
              </a:defRPr>
            </a:lvl2pPr>
            <a:lvl3pPr marL="1115613" indent="-223122" defTabSz="901787" eaLnBrk="0" hangingPunct="0">
              <a:spcBef>
                <a:spcPct val="30000"/>
              </a:spcBef>
              <a:defRPr sz="1200">
                <a:solidFill>
                  <a:schemeClr val="tx1"/>
                </a:solidFill>
                <a:latin typeface="Arial" panose="020B0604020202020204" pitchFamily="34" charset="0"/>
              </a:defRPr>
            </a:lvl3pPr>
            <a:lvl4pPr marL="1561857" indent="-223122" defTabSz="901787" eaLnBrk="0" hangingPunct="0">
              <a:spcBef>
                <a:spcPct val="30000"/>
              </a:spcBef>
              <a:defRPr sz="1200">
                <a:solidFill>
                  <a:schemeClr val="tx1"/>
                </a:solidFill>
                <a:latin typeface="Arial" panose="020B0604020202020204" pitchFamily="34" charset="0"/>
              </a:defRPr>
            </a:lvl4pPr>
            <a:lvl5pPr marL="2008102" indent="-223122" defTabSz="901787" eaLnBrk="0" hangingPunct="0">
              <a:spcBef>
                <a:spcPct val="30000"/>
              </a:spcBef>
              <a:defRPr sz="1200">
                <a:solidFill>
                  <a:schemeClr val="tx1"/>
                </a:solidFill>
                <a:latin typeface="Arial" panose="020B0604020202020204" pitchFamily="34" charset="0"/>
              </a:defRPr>
            </a:lvl5pPr>
            <a:lvl6pPr marL="2454347" indent="-223122" defTabSz="901787" eaLnBrk="0" fontAlgn="base" hangingPunct="0">
              <a:spcBef>
                <a:spcPct val="30000"/>
              </a:spcBef>
              <a:spcAft>
                <a:spcPct val="0"/>
              </a:spcAft>
              <a:defRPr sz="1200">
                <a:solidFill>
                  <a:schemeClr val="tx1"/>
                </a:solidFill>
                <a:latin typeface="Arial" panose="020B0604020202020204" pitchFamily="34" charset="0"/>
              </a:defRPr>
            </a:lvl6pPr>
            <a:lvl7pPr marL="2900592" indent="-223122" defTabSz="901787" eaLnBrk="0" fontAlgn="base" hangingPunct="0">
              <a:spcBef>
                <a:spcPct val="30000"/>
              </a:spcBef>
              <a:spcAft>
                <a:spcPct val="0"/>
              </a:spcAft>
              <a:defRPr sz="1200">
                <a:solidFill>
                  <a:schemeClr val="tx1"/>
                </a:solidFill>
                <a:latin typeface="Arial" panose="020B0604020202020204" pitchFamily="34" charset="0"/>
              </a:defRPr>
            </a:lvl7pPr>
            <a:lvl8pPr marL="3346837" indent="-223122" defTabSz="901787" eaLnBrk="0" fontAlgn="base" hangingPunct="0">
              <a:spcBef>
                <a:spcPct val="30000"/>
              </a:spcBef>
              <a:spcAft>
                <a:spcPct val="0"/>
              </a:spcAft>
              <a:defRPr sz="1200">
                <a:solidFill>
                  <a:schemeClr val="tx1"/>
                </a:solidFill>
                <a:latin typeface="Arial" panose="020B0604020202020204" pitchFamily="34" charset="0"/>
              </a:defRPr>
            </a:lvl8pPr>
            <a:lvl9pPr marL="3793081" indent="-223122" defTabSz="901787"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5C4D8F-7575-443E-AA82-6FAB32AC8D17}" type="slidenum">
              <a:rPr lang="en-US" altLang="en-US"/>
              <a:pPr eaLnBrk="1" hangingPunct="1">
                <a:spcBef>
                  <a:spcPct val="0"/>
                </a:spcBef>
              </a:pPr>
              <a:t>22</a:t>
            </a:fld>
            <a:endParaRPr lang="en-US" altLang="en-US" dirty="0"/>
          </a:p>
        </p:txBody>
      </p:sp>
    </p:spTree>
    <p:extLst>
      <p:ext uri="{BB962C8B-B14F-4D97-AF65-F5344CB8AC3E}">
        <p14:creationId xmlns:p14="http://schemas.microsoft.com/office/powerpoint/2010/main" val="3145194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19BEE5-7626-4A81-9338-64663DDFC425}" type="datetime1">
              <a:rPr lang="en-US" smtClean="0"/>
              <a:t>1/25/2017</a:t>
            </a:fld>
            <a:endParaRPr lang="en-US" dirty="0"/>
          </a:p>
        </p:txBody>
      </p:sp>
      <p:sp>
        <p:nvSpPr>
          <p:cNvPr id="5" name="Footer Placeholder 4"/>
          <p:cNvSpPr>
            <a:spLocks noGrp="1"/>
          </p:cNvSpPr>
          <p:nvPr>
            <p:ph type="ftr" sz="quarter" idx="11"/>
          </p:nvPr>
        </p:nvSpPr>
        <p:spPr/>
        <p:txBody>
          <a:bodyPr/>
          <a:lstStyle/>
          <a:p>
            <a:r>
              <a:rPr lang="en-US" dirty="0"/>
              <a:t>Copyright © 2014 by Human Synergistics International. All rights reserved.</a:t>
            </a:r>
          </a:p>
        </p:txBody>
      </p:sp>
      <p:pic>
        <p:nvPicPr>
          <p:cNvPr id="9" name="Picture 8" descr="LHD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1811" y="6389921"/>
            <a:ext cx="1253050" cy="351028"/>
          </a:xfrm>
          <a:prstGeom prst="rect">
            <a:avLst/>
          </a:prstGeom>
        </p:spPr>
      </p:pic>
      <p:sp>
        <p:nvSpPr>
          <p:cNvPr id="10" name="TextBox 9"/>
          <p:cNvSpPr txBox="1"/>
          <p:nvPr userDrawn="1"/>
        </p:nvSpPr>
        <p:spPr>
          <a:xfrm>
            <a:off x="11115162" y="6257841"/>
            <a:ext cx="933519" cy="215444"/>
          </a:xfrm>
          <a:prstGeom prst="rect">
            <a:avLst/>
          </a:prstGeom>
          <a:noFill/>
        </p:spPr>
        <p:txBody>
          <a:bodyPr wrap="none" rtlCol="0">
            <a:spAutoFit/>
          </a:bodyPr>
          <a:lstStyle/>
          <a:p>
            <a:r>
              <a:rPr lang="en-US" sz="800" b="1" dirty="0">
                <a:solidFill>
                  <a:schemeClr val="tx1">
                    <a:lumMod val="50000"/>
                    <a:lumOff val="50000"/>
                  </a:schemeClr>
                </a:solidFill>
                <a:latin typeface="Corbel"/>
                <a:cs typeface="Corbel"/>
              </a:rPr>
              <a:t>SPONSORED BY</a:t>
            </a:r>
          </a:p>
        </p:txBody>
      </p:sp>
      <p:sp>
        <p:nvSpPr>
          <p:cNvPr id="11" name="Slide Number Placeholder 5"/>
          <p:cNvSpPr txBox="1">
            <a:spLocks/>
          </p:cNvSpPr>
          <p:nvPr userDrawn="1"/>
        </p:nvSpPr>
        <p:spPr>
          <a:xfrm>
            <a:off x="-202301" y="6364444"/>
            <a:ext cx="8098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D0C6C-FE9E-4961-BED5-3E405B87D3F0}" type="slidenum">
              <a:rPr lang="en-US" smtClean="0"/>
              <a:pPr/>
              <a:t>‹#›</a:t>
            </a:fld>
            <a:endParaRPr lang="en-US" dirty="0"/>
          </a:p>
        </p:txBody>
      </p:sp>
    </p:spTree>
    <p:extLst>
      <p:ext uri="{BB962C8B-B14F-4D97-AF65-F5344CB8AC3E}">
        <p14:creationId xmlns:p14="http://schemas.microsoft.com/office/powerpoint/2010/main" val="211236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A3072-9607-46B8-A80E-DB6A077BC279}" type="datetime1">
              <a:rPr lang="en-US" smtClean="0"/>
              <a:t>1/25/2017</a:t>
            </a:fld>
            <a:endParaRPr lang="en-US" dirty="0"/>
          </a:p>
        </p:txBody>
      </p:sp>
      <p:sp>
        <p:nvSpPr>
          <p:cNvPr id="5" name="Footer Placeholder 4"/>
          <p:cNvSpPr>
            <a:spLocks noGrp="1"/>
          </p:cNvSpPr>
          <p:nvPr>
            <p:ph type="ftr" sz="quarter" idx="11"/>
          </p:nvPr>
        </p:nvSpPr>
        <p:spPr/>
        <p:txBody>
          <a:bodyPr/>
          <a:lstStyle/>
          <a:p>
            <a:r>
              <a:rPr lang="en-US" dirty="0"/>
              <a:t>Copyright © 2014 by Human Synergistics International. All rights reserved.</a:t>
            </a:r>
          </a:p>
        </p:txBody>
      </p:sp>
      <p:sp>
        <p:nvSpPr>
          <p:cNvPr id="7" name="Slide Number Placeholder 5"/>
          <p:cNvSpPr txBox="1">
            <a:spLocks/>
          </p:cNvSpPr>
          <p:nvPr userDrawn="1"/>
        </p:nvSpPr>
        <p:spPr>
          <a:xfrm>
            <a:off x="-202301" y="6364444"/>
            <a:ext cx="8098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D0C6C-FE9E-4961-BED5-3E405B87D3F0}" type="slidenum">
              <a:rPr lang="en-US" smtClean="0"/>
              <a:pPr/>
              <a:t>‹#›</a:t>
            </a:fld>
            <a:endParaRPr lang="en-US" dirty="0"/>
          </a:p>
        </p:txBody>
      </p:sp>
    </p:spTree>
    <p:extLst>
      <p:ext uri="{BB962C8B-B14F-4D97-AF65-F5344CB8AC3E}">
        <p14:creationId xmlns:p14="http://schemas.microsoft.com/office/powerpoint/2010/main" val="576107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ABBA7-A318-4EB4-8F7E-652B94FA2F1F}" type="datetime1">
              <a:rPr lang="en-US" smtClean="0"/>
              <a:t>1/25/2017</a:t>
            </a:fld>
            <a:endParaRPr lang="en-US" dirty="0"/>
          </a:p>
        </p:txBody>
      </p:sp>
      <p:sp>
        <p:nvSpPr>
          <p:cNvPr id="5" name="Footer Placeholder 4"/>
          <p:cNvSpPr>
            <a:spLocks noGrp="1"/>
          </p:cNvSpPr>
          <p:nvPr>
            <p:ph type="ftr" sz="quarter" idx="11"/>
          </p:nvPr>
        </p:nvSpPr>
        <p:spPr/>
        <p:txBody>
          <a:bodyPr/>
          <a:lstStyle/>
          <a:p>
            <a:r>
              <a:rPr lang="en-US" dirty="0"/>
              <a:t>Copyright © 2014 by Human Synergistics International. All rights reserved.</a:t>
            </a:r>
          </a:p>
        </p:txBody>
      </p:sp>
      <p:sp>
        <p:nvSpPr>
          <p:cNvPr id="7" name="Slide Number Placeholder 5"/>
          <p:cNvSpPr txBox="1">
            <a:spLocks/>
          </p:cNvSpPr>
          <p:nvPr userDrawn="1"/>
        </p:nvSpPr>
        <p:spPr>
          <a:xfrm>
            <a:off x="-202301" y="6364444"/>
            <a:ext cx="8098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D0C6C-FE9E-4961-BED5-3E405B87D3F0}" type="slidenum">
              <a:rPr lang="en-US" smtClean="0"/>
              <a:pPr/>
              <a:t>‹#›</a:t>
            </a:fld>
            <a:endParaRPr lang="en-US" dirty="0"/>
          </a:p>
        </p:txBody>
      </p:sp>
    </p:spTree>
    <p:extLst>
      <p:ext uri="{BB962C8B-B14F-4D97-AF65-F5344CB8AC3E}">
        <p14:creationId xmlns:p14="http://schemas.microsoft.com/office/powerpoint/2010/main" val="128275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32CB7-A854-4230-A807-CE93C66BD38D}" type="datetime1">
              <a:rPr lang="en-US" smtClean="0"/>
              <a:t>1/25/2017</a:t>
            </a:fld>
            <a:endParaRPr lang="en-US" dirty="0"/>
          </a:p>
        </p:txBody>
      </p:sp>
      <p:sp>
        <p:nvSpPr>
          <p:cNvPr id="5" name="Footer Placeholder 4"/>
          <p:cNvSpPr>
            <a:spLocks noGrp="1"/>
          </p:cNvSpPr>
          <p:nvPr>
            <p:ph type="ftr" sz="quarter" idx="11"/>
          </p:nvPr>
        </p:nvSpPr>
        <p:spPr/>
        <p:txBody>
          <a:bodyPr/>
          <a:lstStyle/>
          <a:p>
            <a:r>
              <a:rPr lang="en-US" dirty="0"/>
              <a:t>Copyright © 2014 by Human Synergistics International. All rights reserved.</a:t>
            </a:r>
          </a:p>
        </p:txBody>
      </p:sp>
      <p:pic>
        <p:nvPicPr>
          <p:cNvPr id="7" name="Picture 6" descr="LHD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1811" y="6389921"/>
            <a:ext cx="1253050" cy="351028"/>
          </a:xfrm>
          <a:prstGeom prst="rect">
            <a:avLst/>
          </a:prstGeom>
        </p:spPr>
      </p:pic>
      <p:sp>
        <p:nvSpPr>
          <p:cNvPr id="8" name="TextBox 7"/>
          <p:cNvSpPr txBox="1"/>
          <p:nvPr userDrawn="1"/>
        </p:nvSpPr>
        <p:spPr>
          <a:xfrm>
            <a:off x="11115162" y="6257841"/>
            <a:ext cx="933519" cy="215444"/>
          </a:xfrm>
          <a:prstGeom prst="rect">
            <a:avLst/>
          </a:prstGeom>
          <a:noFill/>
        </p:spPr>
        <p:txBody>
          <a:bodyPr wrap="none" rtlCol="0">
            <a:spAutoFit/>
          </a:bodyPr>
          <a:lstStyle/>
          <a:p>
            <a:r>
              <a:rPr lang="en-US" sz="800" b="1" dirty="0">
                <a:solidFill>
                  <a:schemeClr val="tx1">
                    <a:lumMod val="50000"/>
                    <a:lumOff val="50000"/>
                  </a:schemeClr>
                </a:solidFill>
                <a:latin typeface="Corbel"/>
                <a:cs typeface="Corbel"/>
              </a:rPr>
              <a:t>SPONSORED BY</a:t>
            </a:r>
          </a:p>
        </p:txBody>
      </p:sp>
      <p:sp>
        <p:nvSpPr>
          <p:cNvPr id="9" name="Slide Number Placeholder 5"/>
          <p:cNvSpPr txBox="1">
            <a:spLocks/>
          </p:cNvSpPr>
          <p:nvPr userDrawn="1"/>
        </p:nvSpPr>
        <p:spPr>
          <a:xfrm>
            <a:off x="-202301" y="6364444"/>
            <a:ext cx="8098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D0C6C-FE9E-4961-BED5-3E405B87D3F0}" type="slidenum">
              <a:rPr lang="en-US" smtClean="0"/>
              <a:pPr/>
              <a:t>‹#›</a:t>
            </a:fld>
            <a:endParaRPr lang="en-US" dirty="0"/>
          </a:p>
        </p:txBody>
      </p:sp>
    </p:spTree>
    <p:extLst>
      <p:ext uri="{BB962C8B-B14F-4D97-AF65-F5344CB8AC3E}">
        <p14:creationId xmlns:p14="http://schemas.microsoft.com/office/powerpoint/2010/main" val="245959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CC41B-E8DF-410F-9086-F4C4EBDB1872}" type="datetime1">
              <a:rPr lang="en-US" smtClean="0"/>
              <a:t>1/25/2017</a:t>
            </a:fld>
            <a:endParaRPr lang="en-US" dirty="0"/>
          </a:p>
        </p:txBody>
      </p:sp>
      <p:sp>
        <p:nvSpPr>
          <p:cNvPr id="5" name="Footer Placeholder 4"/>
          <p:cNvSpPr>
            <a:spLocks noGrp="1"/>
          </p:cNvSpPr>
          <p:nvPr>
            <p:ph type="ftr" sz="quarter" idx="11"/>
          </p:nvPr>
        </p:nvSpPr>
        <p:spPr/>
        <p:txBody>
          <a:bodyPr/>
          <a:lstStyle/>
          <a:p>
            <a:r>
              <a:rPr lang="en-US" dirty="0"/>
              <a:t>Copyright © 2014 by Human Synergistics International. All rights reserved.</a:t>
            </a:r>
          </a:p>
        </p:txBody>
      </p:sp>
      <p:pic>
        <p:nvPicPr>
          <p:cNvPr id="7" name="Picture 6" descr="LHD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1811" y="6389921"/>
            <a:ext cx="1253050" cy="351028"/>
          </a:xfrm>
          <a:prstGeom prst="rect">
            <a:avLst/>
          </a:prstGeom>
        </p:spPr>
      </p:pic>
      <p:sp>
        <p:nvSpPr>
          <p:cNvPr id="8" name="TextBox 7"/>
          <p:cNvSpPr txBox="1"/>
          <p:nvPr userDrawn="1"/>
        </p:nvSpPr>
        <p:spPr>
          <a:xfrm>
            <a:off x="11115162" y="6257841"/>
            <a:ext cx="933519" cy="215444"/>
          </a:xfrm>
          <a:prstGeom prst="rect">
            <a:avLst/>
          </a:prstGeom>
          <a:noFill/>
        </p:spPr>
        <p:txBody>
          <a:bodyPr wrap="none" rtlCol="0">
            <a:spAutoFit/>
          </a:bodyPr>
          <a:lstStyle/>
          <a:p>
            <a:r>
              <a:rPr lang="en-US" sz="800" b="1" dirty="0">
                <a:solidFill>
                  <a:schemeClr val="tx1">
                    <a:lumMod val="50000"/>
                    <a:lumOff val="50000"/>
                  </a:schemeClr>
                </a:solidFill>
                <a:latin typeface="Corbel"/>
                <a:cs typeface="Corbel"/>
              </a:rPr>
              <a:t>SPONSORED BY</a:t>
            </a:r>
          </a:p>
        </p:txBody>
      </p:sp>
      <p:sp>
        <p:nvSpPr>
          <p:cNvPr id="9" name="Slide Number Placeholder 5"/>
          <p:cNvSpPr txBox="1">
            <a:spLocks/>
          </p:cNvSpPr>
          <p:nvPr userDrawn="1"/>
        </p:nvSpPr>
        <p:spPr>
          <a:xfrm>
            <a:off x="-202301" y="6364444"/>
            <a:ext cx="8098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D0C6C-FE9E-4961-BED5-3E405B87D3F0}" type="slidenum">
              <a:rPr lang="en-US" smtClean="0"/>
              <a:pPr/>
              <a:t>‹#›</a:t>
            </a:fld>
            <a:endParaRPr lang="en-US" dirty="0"/>
          </a:p>
        </p:txBody>
      </p:sp>
    </p:spTree>
    <p:extLst>
      <p:ext uri="{BB962C8B-B14F-4D97-AF65-F5344CB8AC3E}">
        <p14:creationId xmlns:p14="http://schemas.microsoft.com/office/powerpoint/2010/main" val="411770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E398D7-09A0-4568-8947-8FCCEEE76DC7}" type="datetime1">
              <a:rPr lang="en-US" smtClean="0"/>
              <a:t>1/25/2017</a:t>
            </a:fld>
            <a:endParaRPr lang="en-US" dirty="0"/>
          </a:p>
        </p:txBody>
      </p:sp>
      <p:sp>
        <p:nvSpPr>
          <p:cNvPr id="6" name="Footer Placeholder 5"/>
          <p:cNvSpPr>
            <a:spLocks noGrp="1"/>
          </p:cNvSpPr>
          <p:nvPr>
            <p:ph type="ftr" sz="quarter" idx="11"/>
          </p:nvPr>
        </p:nvSpPr>
        <p:spPr/>
        <p:txBody>
          <a:bodyPr/>
          <a:lstStyle/>
          <a:p>
            <a:r>
              <a:rPr lang="en-US" dirty="0"/>
              <a:t>Copyright © 2014 by Human Synergistics International. All rights reserved.</a:t>
            </a:r>
          </a:p>
        </p:txBody>
      </p:sp>
      <p:sp>
        <p:nvSpPr>
          <p:cNvPr id="8" name="Slide Number Placeholder 5"/>
          <p:cNvSpPr txBox="1">
            <a:spLocks/>
          </p:cNvSpPr>
          <p:nvPr userDrawn="1"/>
        </p:nvSpPr>
        <p:spPr>
          <a:xfrm>
            <a:off x="-202301" y="6364444"/>
            <a:ext cx="8098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D0C6C-FE9E-4961-BED5-3E405B87D3F0}" type="slidenum">
              <a:rPr lang="en-US" smtClean="0"/>
              <a:pPr/>
              <a:t>‹#›</a:t>
            </a:fld>
            <a:endParaRPr lang="en-US" dirty="0"/>
          </a:p>
        </p:txBody>
      </p:sp>
    </p:spTree>
    <p:extLst>
      <p:ext uri="{BB962C8B-B14F-4D97-AF65-F5344CB8AC3E}">
        <p14:creationId xmlns:p14="http://schemas.microsoft.com/office/powerpoint/2010/main" val="35245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056B37-2A8A-4B04-B8B0-A8E11689950B}" type="datetime1">
              <a:rPr lang="en-US" smtClean="0"/>
              <a:t>1/25/2017</a:t>
            </a:fld>
            <a:endParaRPr lang="en-US" dirty="0"/>
          </a:p>
        </p:txBody>
      </p:sp>
      <p:sp>
        <p:nvSpPr>
          <p:cNvPr id="8" name="Footer Placeholder 7"/>
          <p:cNvSpPr>
            <a:spLocks noGrp="1"/>
          </p:cNvSpPr>
          <p:nvPr>
            <p:ph type="ftr" sz="quarter" idx="11"/>
          </p:nvPr>
        </p:nvSpPr>
        <p:spPr/>
        <p:txBody>
          <a:bodyPr/>
          <a:lstStyle/>
          <a:p>
            <a:r>
              <a:rPr lang="en-US" dirty="0"/>
              <a:t>Copyright © 2014 by Human Synergistics International. All rights reserved.</a:t>
            </a:r>
          </a:p>
        </p:txBody>
      </p:sp>
      <p:sp>
        <p:nvSpPr>
          <p:cNvPr id="12" name="Slide Number Placeholder 5"/>
          <p:cNvSpPr txBox="1">
            <a:spLocks/>
          </p:cNvSpPr>
          <p:nvPr userDrawn="1"/>
        </p:nvSpPr>
        <p:spPr>
          <a:xfrm>
            <a:off x="-202301" y="6364444"/>
            <a:ext cx="8098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D0C6C-FE9E-4961-BED5-3E405B87D3F0}" type="slidenum">
              <a:rPr lang="en-US" smtClean="0"/>
              <a:pPr/>
              <a:t>‹#›</a:t>
            </a:fld>
            <a:endParaRPr lang="en-US" dirty="0"/>
          </a:p>
        </p:txBody>
      </p:sp>
    </p:spTree>
    <p:extLst>
      <p:ext uri="{BB962C8B-B14F-4D97-AF65-F5344CB8AC3E}">
        <p14:creationId xmlns:p14="http://schemas.microsoft.com/office/powerpoint/2010/main" val="310549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A2F467-4862-4231-B003-BF79F69F5D37}" type="datetime1">
              <a:rPr lang="en-US" smtClean="0"/>
              <a:t>1/25/2017</a:t>
            </a:fld>
            <a:endParaRPr lang="en-US" dirty="0"/>
          </a:p>
        </p:txBody>
      </p:sp>
      <p:sp>
        <p:nvSpPr>
          <p:cNvPr id="4" name="Footer Placeholder 3"/>
          <p:cNvSpPr>
            <a:spLocks noGrp="1"/>
          </p:cNvSpPr>
          <p:nvPr>
            <p:ph type="ftr" sz="quarter" idx="11"/>
          </p:nvPr>
        </p:nvSpPr>
        <p:spPr/>
        <p:txBody>
          <a:bodyPr/>
          <a:lstStyle/>
          <a:p>
            <a:r>
              <a:rPr lang="en-US" dirty="0"/>
              <a:t>Copyright © 2014 by Human Synergistics International. All rights reserved.</a:t>
            </a:r>
          </a:p>
        </p:txBody>
      </p:sp>
      <p:sp>
        <p:nvSpPr>
          <p:cNvPr id="6" name="Slide Number Placeholder 5"/>
          <p:cNvSpPr txBox="1">
            <a:spLocks/>
          </p:cNvSpPr>
          <p:nvPr userDrawn="1"/>
        </p:nvSpPr>
        <p:spPr>
          <a:xfrm>
            <a:off x="-202301" y="6364444"/>
            <a:ext cx="8098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D0C6C-FE9E-4961-BED5-3E405B87D3F0}" type="slidenum">
              <a:rPr lang="en-US" smtClean="0"/>
              <a:pPr/>
              <a:t>‹#›</a:t>
            </a:fld>
            <a:endParaRPr lang="en-US" dirty="0"/>
          </a:p>
        </p:txBody>
      </p:sp>
    </p:spTree>
    <p:extLst>
      <p:ext uri="{BB962C8B-B14F-4D97-AF65-F5344CB8AC3E}">
        <p14:creationId xmlns:p14="http://schemas.microsoft.com/office/powerpoint/2010/main" val="142185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9B5EA-057E-429F-B1A9-F34853CEAF31}" type="datetime1">
              <a:rPr lang="en-US" smtClean="0"/>
              <a:t>1/25/2017</a:t>
            </a:fld>
            <a:endParaRPr lang="en-US" dirty="0"/>
          </a:p>
        </p:txBody>
      </p:sp>
      <p:sp>
        <p:nvSpPr>
          <p:cNvPr id="3" name="Footer Placeholder 2"/>
          <p:cNvSpPr>
            <a:spLocks noGrp="1"/>
          </p:cNvSpPr>
          <p:nvPr>
            <p:ph type="ftr" sz="quarter" idx="11"/>
          </p:nvPr>
        </p:nvSpPr>
        <p:spPr/>
        <p:txBody>
          <a:bodyPr/>
          <a:lstStyle/>
          <a:p>
            <a:r>
              <a:rPr lang="en-US" dirty="0"/>
              <a:t>Copyright © 2014 by Human Synergistics International. All rights reserved.</a:t>
            </a:r>
          </a:p>
        </p:txBody>
      </p:sp>
      <p:sp>
        <p:nvSpPr>
          <p:cNvPr id="5" name="Slide Number Placeholder 5"/>
          <p:cNvSpPr txBox="1">
            <a:spLocks/>
          </p:cNvSpPr>
          <p:nvPr userDrawn="1"/>
        </p:nvSpPr>
        <p:spPr>
          <a:xfrm>
            <a:off x="-202301" y="6364444"/>
            <a:ext cx="8098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D0C6C-FE9E-4961-BED5-3E405B87D3F0}" type="slidenum">
              <a:rPr lang="en-US" smtClean="0"/>
              <a:pPr/>
              <a:t>‹#›</a:t>
            </a:fld>
            <a:endParaRPr lang="en-US" dirty="0"/>
          </a:p>
        </p:txBody>
      </p:sp>
    </p:spTree>
    <p:extLst>
      <p:ext uri="{BB962C8B-B14F-4D97-AF65-F5344CB8AC3E}">
        <p14:creationId xmlns:p14="http://schemas.microsoft.com/office/powerpoint/2010/main" val="309158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CD3F2-F95A-4CB7-8EEC-B75FF152A2FD}" type="datetime1">
              <a:rPr lang="en-US" smtClean="0"/>
              <a:t>1/25/2017</a:t>
            </a:fld>
            <a:endParaRPr lang="en-US" dirty="0"/>
          </a:p>
        </p:txBody>
      </p:sp>
      <p:sp>
        <p:nvSpPr>
          <p:cNvPr id="6" name="Footer Placeholder 5"/>
          <p:cNvSpPr>
            <a:spLocks noGrp="1"/>
          </p:cNvSpPr>
          <p:nvPr>
            <p:ph type="ftr" sz="quarter" idx="11"/>
          </p:nvPr>
        </p:nvSpPr>
        <p:spPr/>
        <p:txBody>
          <a:bodyPr/>
          <a:lstStyle/>
          <a:p>
            <a:r>
              <a:rPr lang="en-US" dirty="0"/>
              <a:t>Copyright © 2014 by Human Synergistics International. All rights reserved.</a:t>
            </a:r>
          </a:p>
        </p:txBody>
      </p:sp>
      <p:sp>
        <p:nvSpPr>
          <p:cNvPr id="8" name="Slide Number Placeholder 5"/>
          <p:cNvSpPr txBox="1">
            <a:spLocks/>
          </p:cNvSpPr>
          <p:nvPr userDrawn="1"/>
        </p:nvSpPr>
        <p:spPr>
          <a:xfrm>
            <a:off x="-202301" y="6364444"/>
            <a:ext cx="8098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D0C6C-FE9E-4961-BED5-3E405B87D3F0}" type="slidenum">
              <a:rPr lang="en-US" smtClean="0"/>
              <a:pPr/>
              <a:t>‹#›</a:t>
            </a:fld>
            <a:endParaRPr lang="en-US" dirty="0"/>
          </a:p>
        </p:txBody>
      </p:sp>
    </p:spTree>
    <p:extLst>
      <p:ext uri="{BB962C8B-B14F-4D97-AF65-F5344CB8AC3E}">
        <p14:creationId xmlns:p14="http://schemas.microsoft.com/office/powerpoint/2010/main" val="371248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E3F86F-7D11-468F-BC08-21A248EC7C52}" type="datetime1">
              <a:rPr lang="en-US" smtClean="0"/>
              <a:t>1/25/2017</a:t>
            </a:fld>
            <a:endParaRPr lang="en-US" dirty="0"/>
          </a:p>
        </p:txBody>
      </p:sp>
      <p:sp>
        <p:nvSpPr>
          <p:cNvPr id="6" name="Footer Placeholder 5"/>
          <p:cNvSpPr>
            <a:spLocks noGrp="1"/>
          </p:cNvSpPr>
          <p:nvPr>
            <p:ph type="ftr" sz="quarter" idx="11"/>
          </p:nvPr>
        </p:nvSpPr>
        <p:spPr/>
        <p:txBody>
          <a:bodyPr/>
          <a:lstStyle/>
          <a:p>
            <a:r>
              <a:rPr lang="en-US" dirty="0"/>
              <a:t>Copyright © 2014 by Human Synergistics International. All rights reserved.</a:t>
            </a:r>
          </a:p>
        </p:txBody>
      </p:sp>
      <p:sp>
        <p:nvSpPr>
          <p:cNvPr id="8" name="Slide Number Placeholder 5"/>
          <p:cNvSpPr txBox="1">
            <a:spLocks/>
          </p:cNvSpPr>
          <p:nvPr userDrawn="1"/>
        </p:nvSpPr>
        <p:spPr>
          <a:xfrm>
            <a:off x="-202301" y="6364444"/>
            <a:ext cx="8098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D0C6C-FE9E-4961-BED5-3E405B87D3F0}" type="slidenum">
              <a:rPr lang="en-US" smtClean="0"/>
              <a:pPr/>
              <a:t>‹#›</a:t>
            </a:fld>
            <a:endParaRPr lang="en-US" dirty="0"/>
          </a:p>
        </p:txBody>
      </p:sp>
    </p:spTree>
    <p:extLst>
      <p:ext uri="{BB962C8B-B14F-4D97-AF65-F5344CB8AC3E}">
        <p14:creationId xmlns:p14="http://schemas.microsoft.com/office/powerpoint/2010/main" val="298914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54599"/>
            <a:ext cx="10515600" cy="6601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60456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2594D-B2C9-44A2-B8F1-6D4B75C017DA}" type="datetime1">
              <a:rPr lang="en-US" smtClean="0"/>
              <a:t>1/25/2017</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2014 by Human Synergistics International. All rights reserved.</a:t>
            </a:r>
          </a:p>
        </p:txBody>
      </p:sp>
      <p:cxnSp>
        <p:nvCxnSpPr>
          <p:cNvPr id="7" name="Straight Connector 6"/>
          <p:cNvCxnSpPr/>
          <p:nvPr userDrawn="1"/>
        </p:nvCxnSpPr>
        <p:spPr>
          <a:xfrm>
            <a:off x="0" y="914400"/>
            <a:ext cx="10535729"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5269" y="627108"/>
            <a:ext cx="1656271" cy="365760"/>
          </a:xfrm>
          <a:prstGeom prst="rect">
            <a:avLst/>
          </a:prstGeom>
        </p:spPr>
      </p:pic>
      <p:pic>
        <p:nvPicPr>
          <p:cNvPr id="13" name="Picture 12" descr="LHD2.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1811" y="6389921"/>
            <a:ext cx="1253050" cy="351028"/>
          </a:xfrm>
          <a:prstGeom prst="rect">
            <a:avLst/>
          </a:prstGeom>
        </p:spPr>
      </p:pic>
      <p:sp>
        <p:nvSpPr>
          <p:cNvPr id="14" name="TextBox 13"/>
          <p:cNvSpPr txBox="1"/>
          <p:nvPr userDrawn="1"/>
        </p:nvSpPr>
        <p:spPr>
          <a:xfrm>
            <a:off x="11115162" y="6257841"/>
            <a:ext cx="933519" cy="215444"/>
          </a:xfrm>
          <a:prstGeom prst="rect">
            <a:avLst/>
          </a:prstGeom>
          <a:noFill/>
        </p:spPr>
        <p:txBody>
          <a:bodyPr wrap="none" rtlCol="0">
            <a:spAutoFit/>
          </a:bodyPr>
          <a:lstStyle/>
          <a:p>
            <a:r>
              <a:rPr lang="en-US" sz="800" b="1" dirty="0">
                <a:solidFill>
                  <a:schemeClr val="tx1">
                    <a:lumMod val="50000"/>
                    <a:lumOff val="50000"/>
                  </a:schemeClr>
                </a:solidFill>
                <a:latin typeface="Corbel"/>
                <a:cs typeface="Corbel"/>
              </a:rPr>
              <a:t>SPONSORED BY</a:t>
            </a:r>
          </a:p>
        </p:txBody>
      </p:sp>
    </p:spTree>
    <p:extLst>
      <p:ext uri="{BB962C8B-B14F-4D97-AF65-F5344CB8AC3E}">
        <p14:creationId xmlns:p14="http://schemas.microsoft.com/office/powerpoint/2010/main" val="2276361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4.gif"/></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T-EVE-C3-Powerpoint-Template-01-Example-Image.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90061" y="-448615"/>
            <a:ext cx="13072532" cy="7362377"/>
          </a:xfrm>
          <a:prstGeom prst="rect">
            <a:avLst/>
          </a:prstGeom>
        </p:spPr>
      </p:pic>
      <p:pic>
        <p:nvPicPr>
          <p:cNvPr id="4" name="Picture 3" descr="LIT-EVE-C3-Powerpoint-Template-Gradient.jpg"/>
          <p:cNvPicPr>
            <a:picLocks noChangeAspect="1"/>
          </p:cNvPicPr>
          <p:nvPr/>
        </p:nvPicPr>
        <p:blipFill>
          <a:blip r:embed="rId5">
            <a:alphaModFix amt="80000"/>
            <a:extLst>
              <a:ext uri="{28A0092B-C50C-407E-A947-70E740481C1C}">
                <a14:useLocalDpi xmlns:a14="http://schemas.microsoft.com/office/drawing/2010/main" val="0"/>
              </a:ext>
            </a:extLst>
          </a:blip>
          <a:stretch>
            <a:fillRect/>
          </a:stretch>
        </p:blipFill>
        <p:spPr>
          <a:xfrm>
            <a:off x="-390061" y="-300771"/>
            <a:ext cx="13072532" cy="7202156"/>
          </a:xfrm>
          <a:prstGeom prst="rect">
            <a:avLst/>
          </a:prstGeom>
        </p:spPr>
      </p:pic>
      <p:sp>
        <p:nvSpPr>
          <p:cNvPr id="5" name="TextBox 4"/>
          <p:cNvSpPr txBox="1"/>
          <p:nvPr/>
        </p:nvSpPr>
        <p:spPr>
          <a:xfrm>
            <a:off x="4416266" y="2534947"/>
            <a:ext cx="3423273" cy="697627"/>
          </a:xfrm>
          <a:prstGeom prst="rect">
            <a:avLst/>
          </a:prstGeom>
          <a:noFill/>
        </p:spPr>
        <p:txBody>
          <a:bodyPr wrap="none" lIns="121917" tIns="60958" rIns="121917" bIns="60958" rtlCol="0">
            <a:spAutoFit/>
          </a:bodyPr>
          <a:lstStyle/>
          <a:p>
            <a:pPr algn="dist"/>
            <a:r>
              <a:rPr lang="en-US" sz="3700" spc="400" dirty="0">
                <a:solidFill>
                  <a:schemeClr val="bg1"/>
                </a:solidFill>
                <a:latin typeface="Arial"/>
                <a:cs typeface="Arial"/>
              </a:rPr>
              <a:t>HOSTED BY</a:t>
            </a:r>
          </a:p>
        </p:txBody>
      </p:sp>
      <p:pic>
        <p:nvPicPr>
          <p:cNvPr id="8" name="Picture 7" descr="LHD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9369" y="3438088"/>
            <a:ext cx="5749104" cy="1610547"/>
          </a:xfrm>
          <a:prstGeom prst="rect">
            <a:avLst/>
          </a:prstGeom>
        </p:spPr>
      </p:pic>
    </p:spTree>
    <p:custDataLst>
      <p:tags r:id="rId1"/>
    </p:custDataLst>
    <p:extLst>
      <p:ext uri="{BB962C8B-B14F-4D97-AF65-F5344CB8AC3E}">
        <p14:creationId xmlns:p14="http://schemas.microsoft.com/office/powerpoint/2010/main" val="255940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t>Constructive Styles</a:t>
            </a:r>
          </a:p>
        </p:txBody>
      </p:sp>
      <p:pic>
        <p:nvPicPr>
          <p:cNvPr id="28675" name="Picture 3" descr="constructive-[Conver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43050"/>
            <a:ext cx="4646592" cy="466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1681163" y="1919288"/>
            <a:ext cx="3871912"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rgbClr val="004B8D"/>
                </a:solidFill>
                <a:latin typeface="Arial" charset="0"/>
              </a:defRPr>
            </a:lvl1pPr>
            <a:lvl2pPr marL="742950" indent="-285750" eaLnBrk="0" hangingPunct="0">
              <a:spcBef>
                <a:spcPct val="20000"/>
              </a:spcBef>
              <a:buChar char="–"/>
              <a:defRPr sz="2800">
                <a:solidFill>
                  <a:srgbClr val="717073"/>
                </a:solidFill>
                <a:latin typeface="Arial" charset="0"/>
              </a:defRPr>
            </a:lvl2pPr>
            <a:lvl3pPr marL="1143000" indent="-228600" eaLnBrk="0" hangingPunct="0">
              <a:spcBef>
                <a:spcPct val="20000"/>
              </a:spcBef>
              <a:buChar char="•"/>
              <a:defRPr sz="2400">
                <a:solidFill>
                  <a:srgbClr val="717073"/>
                </a:solidFill>
                <a:latin typeface="Arial" charset="0"/>
              </a:defRPr>
            </a:lvl3pPr>
            <a:lvl4pPr marL="1600200" indent="-228600" eaLnBrk="0" hangingPunct="0">
              <a:spcBef>
                <a:spcPct val="20000"/>
              </a:spcBef>
              <a:buChar char="–"/>
              <a:defRPr sz="2000">
                <a:solidFill>
                  <a:srgbClr val="717073"/>
                </a:solidFill>
                <a:latin typeface="Arial" charset="0"/>
              </a:defRPr>
            </a:lvl4pPr>
            <a:lvl5pPr marL="2057400" indent="-228600" eaLnBrk="0" hangingPunct="0">
              <a:spcBef>
                <a:spcPct val="20000"/>
              </a:spcBef>
              <a:buChar char="»"/>
              <a:defRPr sz="2000">
                <a:solidFill>
                  <a:srgbClr val="717073"/>
                </a:solidFill>
                <a:latin typeface="Arial" charset="0"/>
              </a:defRPr>
            </a:lvl5pPr>
            <a:lvl6pPr marL="2514600" indent="-228600" eaLnBrk="0" fontAlgn="base" hangingPunct="0">
              <a:spcBef>
                <a:spcPct val="20000"/>
              </a:spcBef>
              <a:spcAft>
                <a:spcPct val="0"/>
              </a:spcAft>
              <a:buChar char="»"/>
              <a:defRPr sz="2000">
                <a:solidFill>
                  <a:srgbClr val="717073"/>
                </a:solidFill>
                <a:latin typeface="Arial" charset="0"/>
              </a:defRPr>
            </a:lvl6pPr>
            <a:lvl7pPr marL="2971800" indent="-228600" eaLnBrk="0" fontAlgn="base" hangingPunct="0">
              <a:spcBef>
                <a:spcPct val="20000"/>
              </a:spcBef>
              <a:spcAft>
                <a:spcPct val="0"/>
              </a:spcAft>
              <a:buChar char="»"/>
              <a:defRPr sz="2000">
                <a:solidFill>
                  <a:srgbClr val="717073"/>
                </a:solidFill>
                <a:latin typeface="Arial" charset="0"/>
              </a:defRPr>
            </a:lvl7pPr>
            <a:lvl8pPr marL="3429000" indent="-228600" eaLnBrk="0" fontAlgn="base" hangingPunct="0">
              <a:spcBef>
                <a:spcPct val="20000"/>
              </a:spcBef>
              <a:spcAft>
                <a:spcPct val="0"/>
              </a:spcAft>
              <a:buChar char="»"/>
              <a:defRPr sz="2000">
                <a:solidFill>
                  <a:srgbClr val="717073"/>
                </a:solidFill>
                <a:latin typeface="Arial" charset="0"/>
              </a:defRPr>
            </a:lvl8pPr>
            <a:lvl9pPr marL="3886200" indent="-228600" eaLnBrk="0" fontAlgn="base" hangingPunct="0">
              <a:spcBef>
                <a:spcPct val="20000"/>
              </a:spcBef>
              <a:spcAft>
                <a:spcPct val="0"/>
              </a:spcAft>
              <a:buChar char="»"/>
              <a:defRPr sz="2000">
                <a:solidFill>
                  <a:srgbClr val="717073"/>
                </a:solidFill>
                <a:latin typeface="Arial" charset="0"/>
              </a:defRPr>
            </a:lvl9pPr>
          </a:lstStyle>
          <a:p>
            <a:pPr>
              <a:buSzPct val="80000"/>
              <a:buFont typeface="Wingdings" pitchFamily="2" charset="2"/>
              <a:buNone/>
              <a:defRPr/>
            </a:pPr>
            <a:r>
              <a:rPr lang="en-US" altLang="en-US" sz="1600" b="1" dirty="0">
                <a:solidFill>
                  <a:schemeClr val="tx1"/>
                </a:solidFill>
                <a:latin typeface="+mn-lt"/>
                <a:cs typeface="Arial" charset="0"/>
              </a:rPr>
              <a:t>11  Achievement</a:t>
            </a:r>
          </a:p>
          <a:p>
            <a:pPr marL="0" indent="0">
              <a:buSzPct val="80000"/>
              <a:buNone/>
              <a:defRPr/>
            </a:pPr>
            <a:r>
              <a:rPr lang="en-US" altLang="en-US" sz="1400" dirty="0">
                <a:solidFill>
                  <a:schemeClr val="tx2">
                    <a:lumMod val="75000"/>
                    <a:lumOff val="25000"/>
                  </a:schemeClr>
                </a:solidFill>
                <a:latin typeface="+mn-lt"/>
                <a:cs typeface="Arial" charset="0"/>
              </a:rPr>
              <a:t>Employees are expected to set realistic goals and </a:t>
            </a:r>
            <a:br>
              <a:rPr lang="en-US" altLang="en-US" sz="1400" dirty="0">
                <a:solidFill>
                  <a:schemeClr val="tx2">
                    <a:lumMod val="75000"/>
                    <a:lumOff val="25000"/>
                  </a:schemeClr>
                </a:solidFill>
                <a:latin typeface="+mn-lt"/>
                <a:cs typeface="Arial" charset="0"/>
              </a:rPr>
            </a:br>
            <a:r>
              <a:rPr lang="en-US" altLang="en-US" sz="1400" dirty="0">
                <a:solidFill>
                  <a:schemeClr val="tx2">
                    <a:lumMod val="75000"/>
                    <a:lumOff val="25000"/>
                  </a:schemeClr>
                </a:solidFill>
                <a:latin typeface="+mn-lt"/>
                <a:cs typeface="Arial" charset="0"/>
              </a:rPr>
              <a:t>solve problems effectively</a:t>
            </a:r>
          </a:p>
          <a:p>
            <a:pPr>
              <a:buSzPct val="80000"/>
              <a:buFont typeface="Wingdings" pitchFamily="2" charset="2"/>
              <a:buNone/>
              <a:defRPr/>
            </a:pPr>
            <a:endParaRPr lang="en-US" altLang="en-US" sz="1200" dirty="0">
              <a:solidFill>
                <a:schemeClr val="tx1"/>
              </a:solidFill>
              <a:latin typeface="+mn-lt"/>
              <a:cs typeface="Arial" charset="0"/>
            </a:endParaRPr>
          </a:p>
          <a:p>
            <a:pPr>
              <a:buSzPct val="80000"/>
              <a:buFont typeface="Wingdings" pitchFamily="2" charset="2"/>
              <a:buNone/>
              <a:defRPr/>
            </a:pPr>
            <a:r>
              <a:rPr lang="en-US" altLang="en-US" sz="1600" b="1" dirty="0">
                <a:solidFill>
                  <a:schemeClr val="tx1"/>
                </a:solidFill>
                <a:latin typeface="+mn-lt"/>
                <a:cs typeface="Arial" charset="0"/>
              </a:rPr>
              <a:t>12  Self-Actualizing</a:t>
            </a:r>
          </a:p>
          <a:p>
            <a:pPr marL="0" indent="0">
              <a:buSzPct val="80000"/>
              <a:buNone/>
              <a:defRPr/>
            </a:pPr>
            <a:r>
              <a:rPr lang="en-US" altLang="en-US" sz="1400" dirty="0">
                <a:solidFill>
                  <a:schemeClr val="tx2">
                    <a:lumMod val="75000"/>
                    <a:lumOff val="25000"/>
                  </a:schemeClr>
                </a:solidFill>
                <a:latin typeface="+mn-lt"/>
                <a:cs typeface="Arial" charset="0"/>
              </a:rPr>
              <a:t>Employees are expected to gain enjoyment from their work and produce high quality products/services</a:t>
            </a:r>
          </a:p>
          <a:p>
            <a:pPr>
              <a:buSzPct val="80000"/>
              <a:buFont typeface="Wingdings" pitchFamily="2" charset="2"/>
              <a:buChar char="§"/>
              <a:defRPr/>
            </a:pPr>
            <a:endParaRPr lang="en-US" altLang="en-US" sz="1400" dirty="0">
              <a:solidFill>
                <a:schemeClr val="tx1"/>
              </a:solidFill>
              <a:latin typeface="+mn-lt"/>
              <a:cs typeface="Arial" charset="0"/>
            </a:endParaRPr>
          </a:p>
          <a:p>
            <a:pPr>
              <a:buSzPct val="80000"/>
              <a:buFont typeface="Wingdings" pitchFamily="2" charset="2"/>
              <a:buNone/>
              <a:defRPr/>
            </a:pPr>
            <a:r>
              <a:rPr lang="en-US" altLang="en-US" sz="1600" b="1" dirty="0">
                <a:solidFill>
                  <a:schemeClr val="tx1"/>
                </a:solidFill>
                <a:latin typeface="+mn-lt"/>
                <a:cs typeface="Arial" charset="0"/>
              </a:rPr>
              <a:t>1  Humanistic-Encouraging</a:t>
            </a:r>
          </a:p>
          <a:p>
            <a:pPr marL="0" indent="0">
              <a:buSzPct val="80000"/>
              <a:buNone/>
              <a:defRPr/>
            </a:pPr>
            <a:r>
              <a:rPr lang="en-US" altLang="en-US" sz="1400" dirty="0">
                <a:solidFill>
                  <a:schemeClr val="tx2">
                    <a:lumMod val="75000"/>
                    <a:lumOff val="25000"/>
                  </a:schemeClr>
                </a:solidFill>
                <a:latin typeface="+mn-lt"/>
                <a:cs typeface="Arial" charset="0"/>
              </a:rPr>
              <a:t>Employees are expected to be supportive, constructive, and open to influence in dealing with others</a:t>
            </a:r>
          </a:p>
          <a:p>
            <a:pPr>
              <a:buSzPct val="80000"/>
              <a:buFont typeface="Wingdings" pitchFamily="2" charset="2"/>
              <a:buNone/>
              <a:defRPr/>
            </a:pPr>
            <a:endParaRPr lang="en-US" altLang="en-US" sz="1200" dirty="0">
              <a:solidFill>
                <a:schemeClr val="tx1"/>
              </a:solidFill>
              <a:latin typeface="+mn-lt"/>
              <a:cs typeface="Arial" charset="0"/>
            </a:endParaRPr>
          </a:p>
          <a:p>
            <a:pPr>
              <a:buSzPct val="80000"/>
              <a:buFont typeface="Wingdings" pitchFamily="2" charset="2"/>
              <a:buNone/>
              <a:defRPr/>
            </a:pPr>
            <a:r>
              <a:rPr lang="en-US" altLang="en-US" sz="1600" b="1" dirty="0">
                <a:solidFill>
                  <a:schemeClr val="tx1"/>
                </a:solidFill>
                <a:latin typeface="+mn-lt"/>
                <a:cs typeface="Arial" charset="0"/>
              </a:rPr>
              <a:t>2  Affiliative</a:t>
            </a:r>
          </a:p>
          <a:p>
            <a:pPr marL="0" indent="0">
              <a:buSzPct val="80000"/>
              <a:buNone/>
              <a:defRPr/>
            </a:pPr>
            <a:r>
              <a:rPr lang="en-US" altLang="en-US" sz="1400" dirty="0">
                <a:solidFill>
                  <a:schemeClr val="tx2">
                    <a:lumMod val="75000"/>
                    <a:lumOff val="25000"/>
                  </a:schemeClr>
                </a:solidFill>
                <a:latin typeface="+mn-lt"/>
                <a:cs typeface="Arial" charset="0"/>
              </a:rPr>
              <a:t>Employees are expected to be friendly, open, and sensitive to the satisfaction of the work group</a:t>
            </a:r>
          </a:p>
        </p:txBody>
      </p:sp>
      <p:sp>
        <p:nvSpPr>
          <p:cNvPr id="28677" name="Text Box 5"/>
          <p:cNvSpPr txBox="1">
            <a:spLocks noChangeArrowheads="1"/>
          </p:cNvSpPr>
          <p:nvPr/>
        </p:nvSpPr>
        <p:spPr bwMode="auto">
          <a:xfrm>
            <a:off x="1725244" y="1079298"/>
            <a:ext cx="4359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a:spcBef>
                <a:spcPct val="50000"/>
              </a:spcBef>
              <a:buFontTx/>
              <a:buNone/>
            </a:pPr>
            <a:r>
              <a:rPr lang="en-US" altLang="en-US" sz="1600" b="1" dirty="0">
                <a:solidFill>
                  <a:schemeClr val="tx1"/>
                </a:solidFill>
                <a:latin typeface="+mn-lt"/>
                <a:cs typeface="Arial" panose="020B0604020202020204" pitchFamily="34" charset="0"/>
              </a:rPr>
              <a:t>Interacting with others and approaching tasks in ways that will help them to meet their higher-order </a:t>
            </a:r>
            <a:r>
              <a:rPr lang="en-US" altLang="en-US" sz="1600" b="1" i="1" dirty="0">
                <a:solidFill>
                  <a:schemeClr val="tx1"/>
                </a:solidFill>
                <a:latin typeface="+mn-lt"/>
                <a:cs typeface="Arial" panose="020B0604020202020204" pitchFamily="34" charset="0"/>
              </a:rPr>
              <a:t>satisfaction</a:t>
            </a:r>
            <a:r>
              <a:rPr lang="en-US" altLang="en-US" sz="1600" b="1" dirty="0">
                <a:solidFill>
                  <a:schemeClr val="tx1"/>
                </a:solidFill>
                <a:latin typeface="+mn-lt"/>
                <a:cs typeface="Arial" panose="020B0604020202020204" pitchFamily="34" charset="0"/>
              </a:rPr>
              <a:t> needs</a:t>
            </a:r>
            <a:endParaRPr lang="en-US" altLang="en-US" sz="1600" b="1" i="1" dirty="0">
              <a:solidFill>
                <a:schemeClr val="tx1"/>
              </a:solidFill>
              <a:latin typeface="+mn-lt"/>
              <a:cs typeface="Arial" panose="020B0604020202020204" pitchFamily="34" charset="0"/>
            </a:endParaRPr>
          </a:p>
        </p:txBody>
      </p:sp>
      <p:sp>
        <p:nvSpPr>
          <p:cNvPr id="28679" name="Slide Number Placeholder 4"/>
          <p:cNvSpPr txBox="1">
            <a:spLocks noGrp="1"/>
          </p:cNvSpPr>
          <p:nvPr/>
        </p:nvSpPr>
        <p:spPr bwMode="auto">
          <a:xfrm>
            <a:off x="8077200" y="6477001"/>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algn="r" eaLnBrk="1" hangingPunct="1">
              <a:spcBef>
                <a:spcPct val="0"/>
              </a:spcBef>
              <a:buFontTx/>
              <a:buNone/>
            </a:pPr>
            <a:fld id="{D5332D7B-6D30-4AB4-9588-0CD88C212E4A}" type="slidenum">
              <a:rPr lang="en-US" altLang="en-US" sz="1200" b="1">
                <a:solidFill>
                  <a:schemeClr val="bg1"/>
                </a:solidFill>
              </a:rPr>
              <a:pPr algn="r" eaLnBrk="1" hangingPunct="1">
                <a:spcBef>
                  <a:spcPct val="0"/>
                </a:spcBef>
                <a:buFontTx/>
                <a:buNone/>
              </a:pPr>
              <a:t>10</a:t>
            </a:fld>
            <a:endParaRPr lang="en-US" altLang="en-US" sz="1200" b="1" dirty="0">
              <a:solidFill>
                <a:schemeClr val="bg1"/>
              </a:solidFill>
            </a:endParaRPr>
          </a:p>
        </p:txBody>
      </p:sp>
      <p:sp>
        <p:nvSpPr>
          <p:cNvPr id="28680" name="Rectangle 3"/>
          <p:cNvSpPr>
            <a:spLocks noChangeArrowheads="1"/>
          </p:cNvSpPr>
          <p:nvPr/>
        </p:nvSpPr>
        <p:spPr bwMode="auto">
          <a:xfrm>
            <a:off x="8953500" y="4995776"/>
            <a:ext cx="17145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eaLnBrk="1" hangingPunct="1">
              <a:spcBef>
                <a:spcPct val="0"/>
              </a:spcBef>
              <a:buFontTx/>
              <a:buNone/>
            </a:pPr>
            <a:r>
              <a:rPr lang="en-US" altLang="en-US" sz="1600" b="1" dirty="0">
                <a:solidFill>
                  <a:schemeClr val="accent1"/>
                </a:solidFill>
                <a:latin typeface="+mn-lt"/>
                <a:cs typeface="Arial" panose="020B0604020202020204" pitchFamily="34" charset="0"/>
              </a:rPr>
              <a:t>Organizational </a:t>
            </a:r>
          </a:p>
          <a:p>
            <a:pPr eaLnBrk="1" hangingPunct="1">
              <a:spcBef>
                <a:spcPct val="0"/>
              </a:spcBef>
              <a:buFontTx/>
              <a:buNone/>
            </a:pPr>
            <a:r>
              <a:rPr lang="en-US" altLang="en-US" sz="1600" b="1" u="sng" dirty="0">
                <a:solidFill>
                  <a:schemeClr val="accent1"/>
                </a:solidFill>
                <a:latin typeface="+mn-lt"/>
                <a:cs typeface="Arial" panose="020B0604020202020204" pitchFamily="34" charset="0"/>
              </a:rPr>
              <a:t>sustainability</a:t>
            </a:r>
            <a:r>
              <a:rPr lang="en-US" altLang="en-US" sz="1600" b="1" dirty="0">
                <a:solidFill>
                  <a:schemeClr val="accent1"/>
                </a:solidFill>
                <a:latin typeface="+mn-lt"/>
                <a:cs typeface="Arial" panose="020B0604020202020204" pitchFamily="34" charset="0"/>
              </a:rPr>
              <a:t> </a:t>
            </a:r>
          </a:p>
          <a:p>
            <a:pPr eaLnBrk="1" hangingPunct="1">
              <a:spcBef>
                <a:spcPct val="0"/>
              </a:spcBef>
              <a:buFontTx/>
              <a:buNone/>
            </a:pPr>
            <a:r>
              <a:rPr lang="en-US" altLang="en-US" sz="1600" b="1" dirty="0">
                <a:solidFill>
                  <a:schemeClr val="accent1"/>
                </a:solidFill>
                <a:latin typeface="+mn-lt"/>
                <a:cs typeface="Arial" panose="020B0604020202020204" pitchFamily="34" charset="0"/>
              </a:rPr>
              <a:t>through members </a:t>
            </a:r>
          </a:p>
          <a:p>
            <a:pPr eaLnBrk="1" hangingPunct="1">
              <a:spcBef>
                <a:spcPct val="0"/>
              </a:spcBef>
              <a:buFontTx/>
              <a:buNone/>
            </a:pPr>
            <a:r>
              <a:rPr lang="en-US" altLang="en-US" sz="1600" b="1" dirty="0">
                <a:solidFill>
                  <a:schemeClr val="accent1"/>
                </a:solidFill>
                <a:latin typeface="+mn-lt"/>
                <a:cs typeface="Arial" panose="020B0604020202020204" pitchFamily="34" charset="0"/>
              </a:rPr>
              <a:t>“doing good”</a:t>
            </a:r>
          </a:p>
        </p:txBody>
      </p:sp>
      <p:sp>
        <p:nvSpPr>
          <p:cNvPr id="18" name="Text Box 5"/>
          <p:cNvSpPr txBox="1">
            <a:spLocks noChangeArrowheads="1"/>
          </p:cNvSpPr>
          <p:nvPr/>
        </p:nvSpPr>
        <p:spPr bwMode="auto">
          <a:xfrm>
            <a:off x="2933700" y="6427113"/>
            <a:ext cx="6324600" cy="430887"/>
          </a:xfrm>
          <a:prstGeom prst="rect">
            <a:avLst/>
          </a:prstGeom>
          <a:solidFill>
            <a:schemeClr val="bg1"/>
          </a:solidFill>
          <a:ln>
            <a:noFill/>
          </a:ln>
          <a:extLst>
            <a:ext uri="{91240B29-F687-4F45-9708-019B960494DF}">
              <a14:hiddenLine xmlns:a14="http://schemas.microsoft.com/office/drawing/2010/main" w="38100" algn="ctr">
                <a:solidFill>
                  <a:srgbClr val="000000"/>
                </a:solidFill>
                <a:prstDash val="sysDot"/>
                <a:miter lim="800000"/>
                <a:headEnd/>
                <a:tailEnd/>
              </a14:hiddenLine>
            </a:ext>
          </a:extLst>
        </p:spPr>
        <p:txBody>
          <a:bodyPr>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algn="ctr" eaLnBrk="1" hangingPunct="1">
              <a:spcBef>
                <a:spcPct val="0"/>
              </a:spcBef>
              <a:buFontTx/>
              <a:buNone/>
            </a:pPr>
            <a:r>
              <a:rPr lang="en-US" altLang="en-US" sz="1100" b="1" dirty="0">
                <a:solidFill>
                  <a:schemeClr val="tx1"/>
                </a:solidFill>
                <a:latin typeface="+mn-lt"/>
                <a:cs typeface="Arial" panose="020B0604020202020204" pitchFamily="34" charset="0"/>
              </a:rPr>
              <a:t>Research and development by Robert A. Cooke, Ph.D. and J. Clayton Lafferty, Ph.D. </a:t>
            </a:r>
          </a:p>
          <a:p>
            <a:pPr algn="ctr" eaLnBrk="1" hangingPunct="1">
              <a:spcBef>
                <a:spcPct val="0"/>
              </a:spcBef>
              <a:buFontTx/>
              <a:buNone/>
            </a:pPr>
            <a:r>
              <a:rPr lang="en-US" altLang="en-US" sz="1100" b="1" dirty="0">
                <a:solidFill>
                  <a:schemeClr val="tx1"/>
                </a:solidFill>
                <a:latin typeface="+mn-lt"/>
                <a:cs typeface="Arial" panose="020B0604020202020204" pitchFamily="34" charset="0"/>
              </a:rPr>
              <a:t>Copyright © 1973-2013 by Human Synergistics International. All Rights Reserved.</a:t>
            </a:r>
            <a:endParaRPr lang="en-US" altLang="en-US" sz="1100" dirty="0">
              <a:solidFill>
                <a:schemeClr val="tx1"/>
              </a:solidFill>
              <a:latin typeface="+mn-lt"/>
              <a:cs typeface="Arial" panose="020B0604020202020204" pitchFamily="34" charset="0"/>
            </a:endParaRPr>
          </a:p>
        </p:txBody>
      </p:sp>
      <p:sp>
        <p:nvSpPr>
          <p:cNvPr id="9" name="Rounded Rectangle 8"/>
          <p:cNvSpPr/>
          <p:nvPr/>
        </p:nvSpPr>
        <p:spPr>
          <a:xfrm>
            <a:off x="8885505" y="1079298"/>
            <a:ext cx="1732975" cy="11366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Effective organizations show STRONGER tendencies along Constructive styles</a:t>
            </a:r>
          </a:p>
        </p:txBody>
      </p:sp>
    </p:spTree>
    <p:extLst>
      <p:ext uri="{BB962C8B-B14F-4D97-AF65-F5344CB8AC3E}">
        <p14:creationId xmlns:p14="http://schemas.microsoft.com/office/powerpoint/2010/main" val="64172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t>Passive/Defensive Styles</a:t>
            </a:r>
          </a:p>
        </p:txBody>
      </p:sp>
      <p:pic>
        <p:nvPicPr>
          <p:cNvPr id="29699" name="Picture 3" descr="pass-def-[Conver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280" y="1451619"/>
            <a:ext cx="4517477" cy="450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p:cNvSpPr txBox="1">
            <a:spLocks noChangeArrowheads="1"/>
          </p:cNvSpPr>
          <p:nvPr/>
        </p:nvSpPr>
        <p:spPr bwMode="auto">
          <a:xfrm>
            <a:off x="1720075" y="1082916"/>
            <a:ext cx="3435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a:spcBef>
                <a:spcPct val="50000"/>
              </a:spcBef>
              <a:buFontTx/>
              <a:buNone/>
            </a:pPr>
            <a:r>
              <a:rPr lang="en-US" altLang="en-US" sz="1600" b="1" dirty="0">
                <a:solidFill>
                  <a:schemeClr val="tx1"/>
                </a:solidFill>
                <a:latin typeface="+mn-lt"/>
                <a:cs typeface="Arial" panose="020B0604020202020204" pitchFamily="34" charset="0"/>
              </a:rPr>
              <a:t>Interacting with </a:t>
            </a:r>
            <a:r>
              <a:rPr lang="en-US" altLang="en-US" sz="1600" b="1" i="1" dirty="0">
                <a:solidFill>
                  <a:schemeClr val="tx1"/>
                </a:solidFill>
                <a:latin typeface="+mn-lt"/>
                <a:cs typeface="Arial" panose="020B0604020202020204" pitchFamily="34" charset="0"/>
              </a:rPr>
              <a:t>people</a:t>
            </a:r>
            <a:r>
              <a:rPr lang="en-US" altLang="en-US" sz="1600" b="1" dirty="0">
                <a:solidFill>
                  <a:schemeClr val="tx1"/>
                </a:solidFill>
                <a:latin typeface="+mn-lt"/>
                <a:cs typeface="Arial" panose="020B0604020202020204" pitchFamily="34" charset="0"/>
              </a:rPr>
              <a:t> in ways that will not threaten their own </a:t>
            </a:r>
            <a:r>
              <a:rPr lang="en-US" altLang="en-US" sz="1600" b="1" i="1" dirty="0">
                <a:solidFill>
                  <a:schemeClr val="tx1"/>
                </a:solidFill>
                <a:latin typeface="+mn-lt"/>
                <a:cs typeface="Arial" panose="020B0604020202020204" pitchFamily="34" charset="0"/>
              </a:rPr>
              <a:t>security</a:t>
            </a:r>
          </a:p>
        </p:txBody>
      </p:sp>
      <p:sp>
        <p:nvSpPr>
          <p:cNvPr id="30725" name="Rectangle 4"/>
          <p:cNvSpPr>
            <a:spLocks noChangeArrowheads="1"/>
          </p:cNvSpPr>
          <p:nvPr/>
        </p:nvSpPr>
        <p:spPr bwMode="auto">
          <a:xfrm>
            <a:off x="1692275" y="1905000"/>
            <a:ext cx="34178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rgbClr val="004B8D"/>
                </a:solidFill>
                <a:latin typeface="Arial" charset="0"/>
              </a:defRPr>
            </a:lvl1pPr>
            <a:lvl2pPr marL="742950" indent="-285750" eaLnBrk="0" hangingPunct="0">
              <a:spcBef>
                <a:spcPct val="20000"/>
              </a:spcBef>
              <a:buChar char="–"/>
              <a:defRPr sz="2800">
                <a:solidFill>
                  <a:srgbClr val="717073"/>
                </a:solidFill>
                <a:latin typeface="Arial" charset="0"/>
              </a:defRPr>
            </a:lvl2pPr>
            <a:lvl3pPr marL="1143000" indent="-228600" eaLnBrk="0" hangingPunct="0">
              <a:spcBef>
                <a:spcPct val="20000"/>
              </a:spcBef>
              <a:buChar char="•"/>
              <a:defRPr sz="2400">
                <a:solidFill>
                  <a:srgbClr val="717073"/>
                </a:solidFill>
                <a:latin typeface="Arial" charset="0"/>
              </a:defRPr>
            </a:lvl3pPr>
            <a:lvl4pPr marL="1600200" indent="-228600" eaLnBrk="0" hangingPunct="0">
              <a:spcBef>
                <a:spcPct val="20000"/>
              </a:spcBef>
              <a:buChar char="–"/>
              <a:defRPr sz="2000">
                <a:solidFill>
                  <a:srgbClr val="717073"/>
                </a:solidFill>
                <a:latin typeface="Arial" charset="0"/>
              </a:defRPr>
            </a:lvl4pPr>
            <a:lvl5pPr marL="2057400" indent="-228600" eaLnBrk="0" hangingPunct="0">
              <a:spcBef>
                <a:spcPct val="20000"/>
              </a:spcBef>
              <a:buChar char="»"/>
              <a:defRPr sz="2000">
                <a:solidFill>
                  <a:srgbClr val="717073"/>
                </a:solidFill>
                <a:latin typeface="Arial" charset="0"/>
              </a:defRPr>
            </a:lvl5pPr>
            <a:lvl6pPr marL="2514600" indent="-228600" eaLnBrk="0" fontAlgn="base" hangingPunct="0">
              <a:spcBef>
                <a:spcPct val="20000"/>
              </a:spcBef>
              <a:spcAft>
                <a:spcPct val="0"/>
              </a:spcAft>
              <a:buChar char="»"/>
              <a:defRPr sz="2000">
                <a:solidFill>
                  <a:srgbClr val="717073"/>
                </a:solidFill>
                <a:latin typeface="Arial" charset="0"/>
              </a:defRPr>
            </a:lvl6pPr>
            <a:lvl7pPr marL="2971800" indent="-228600" eaLnBrk="0" fontAlgn="base" hangingPunct="0">
              <a:spcBef>
                <a:spcPct val="20000"/>
              </a:spcBef>
              <a:spcAft>
                <a:spcPct val="0"/>
              </a:spcAft>
              <a:buChar char="»"/>
              <a:defRPr sz="2000">
                <a:solidFill>
                  <a:srgbClr val="717073"/>
                </a:solidFill>
                <a:latin typeface="Arial" charset="0"/>
              </a:defRPr>
            </a:lvl7pPr>
            <a:lvl8pPr marL="3429000" indent="-228600" eaLnBrk="0" fontAlgn="base" hangingPunct="0">
              <a:spcBef>
                <a:spcPct val="20000"/>
              </a:spcBef>
              <a:spcAft>
                <a:spcPct val="0"/>
              </a:spcAft>
              <a:buChar char="»"/>
              <a:defRPr sz="2000">
                <a:solidFill>
                  <a:srgbClr val="717073"/>
                </a:solidFill>
                <a:latin typeface="Arial" charset="0"/>
              </a:defRPr>
            </a:lvl8pPr>
            <a:lvl9pPr marL="3886200" indent="-228600" eaLnBrk="0" fontAlgn="base" hangingPunct="0">
              <a:spcBef>
                <a:spcPct val="20000"/>
              </a:spcBef>
              <a:spcAft>
                <a:spcPct val="0"/>
              </a:spcAft>
              <a:buChar char="»"/>
              <a:defRPr sz="2000">
                <a:solidFill>
                  <a:srgbClr val="717073"/>
                </a:solidFill>
                <a:latin typeface="Arial" charset="0"/>
              </a:defRPr>
            </a:lvl9pPr>
          </a:lstStyle>
          <a:p>
            <a:pPr>
              <a:buSzPct val="80000"/>
              <a:buFont typeface="Wingdings" pitchFamily="2" charset="2"/>
              <a:buNone/>
              <a:defRPr/>
            </a:pPr>
            <a:r>
              <a:rPr lang="en-US" altLang="en-US" sz="1600" b="1" dirty="0">
                <a:solidFill>
                  <a:schemeClr val="tx1"/>
                </a:solidFill>
                <a:latin typeface="+mn-lt"/>
                <a:cs typeface="Arial" charset="0"/>
              </a:rPr>
              <a:t>3  Approval</a:t>
            </a:r>
          </a:p>
          <a:p>
            <a:pPr marL="0" indent="0">
              <a:buSzPct val="80000"/>
              <a:buNone/>
              <a:defRPr/>
            </a:pPr>
            <a:r>
              <a:rPr lang="en-US" altLang="en-US" sz="1400" dirty="0">
                <a:solidFill>
                  <a:schemeClr val="tx2">
                    <a:lumMod val="75000"/>
                    <a:lumOff val="25000"/>
                  </a:schemeClr>
                </a:solidFill>
                <a:latin typeface="+mn-lt"/>
                <a:cs typeface="Arial" charset="0"/>
              </a:rPr>
              <a:t>Employees are expected to agree with, </a:t>
            </a:r>
            <a:br>
              <a:rPr lang="en-US" altLang="en-US" sz="1400" dirty="0">
                <a:solidFill>
                  <a:schemeClr val="tx2">
                    <a:lumMod val="75000"/>
                    <a:lumOff val="25000"/>
                  </a:schemeClr>
                </a:solidFill>
                <a:latin typeface="+mn-lt"/>
                <a:cs typeface="Arial" charset="0"/>
              </a:rPr>
            </a:br>
            <a:r>
              <a:rPr lang="en-US" altLang="en-US" sz="1400" dirty="0">
                <a:solidFill>
                  <a:schemeClr val="tx2">
                    <a:lumMod val="75000"/>
                    <a:lumOff val="25000"/>
                  </a:schemeClr>
                </a:solidFill>
                <a:latin typeface="+mn-lt"/>
                <a:cs typeface="Arial" charset="0"/>
              </a:rPr>
              <a:t>gain the approval of, and be liked by others</a:t>
            </a:r>
          </a:p>
          <a:p>
            <a:pPr>
              <a:buSzPct val="80000"/>
              <a:buFont typeface="Wingdings" pitchFamily="2" charset="2"/>
              <a:buChar char="§"/>
              <a:defRPr/>
            </a:pPr>
            <a:endParaRPr lang="en-US" altLang="en-US" sz="1200" dirty="0">
              <a:solidFill>
                <a:schemeClr val="tx1"/>
              </a:solidFill>
              <a:latin typeface="+mn-lt"/>
              <a:cs typeface="Arial" charset="0"/>
            </a:endParaRPr>
          </a:p>
          <a:p>
            <a:pPr>
              <a:buSzPct val="80000"/>
              <a:buFont typeface="Wingdings" pitchFamily="2" charset="2"/>
              <a:buNone/>
              <a:defRPr/>
            </a:pPr>
            <a:r>
              <a:rPr lang="en-US" altLang="en-US" sz="1600" b="1" dirty="0">
                <a:solidFill>
                  <a:schemeClr val="tx1"/>
                </a:solidFill>
                <a:latin typeface="+mn-lt"/>
                <a:cs typeface="Arial" charset="0"/>
              </a:rPr>
              <a:t>4  Conventional</a:t>
            </a:r>
          </a:p>
          <a:p>
            <a:pPr marL="0" indent="0">
              <a:buSzPct val="80000"/>
              <a:buNone/>
              <a:defRPr/>
            </a:pPr>
            <a:r>
              <a:rPr lang="en-US" altLang="en-US" sz="1400" dirty="0">
                <a:solidFill>
                  <a:schemeClr val="tx2">
                    <a:lumMod val="75000"/>
                    <a:lumOff val="25000"/>
                  </a:schemeClr>
                </a:solidFill>
                <a:latin typeface="+mn-lt"/>
                <a:cs typeface="Arial" charset="0"/>
              </a:rPr>
              <a:t>Employees are expected to conform, </a:t>
            </a:r>
            <a:br>
              <a:rPr lang="en-US" altLang="en-US" sz="1400" dirty="0">
                <a:solidFill>
                  <a:schemeClr val="tx2">
                    <a:lumMod val="75000"/>
                    <a:lumOff val="25000"/>
                  </a:schemeClr>
                </a:solidFill>
                <a:latin typeface="+mn-lt"/>
                <a:cs typeface="Arial" charset="0"/>
              </a:rPr>
            </a:br>
            <a:r>
              <a:rPr lang="en-US" altLang="en-US" sz="1400" dirty="0">
                <a:solidFill>
                  <a:schemeClr val="tx2">
                    <a:lumMod val="75000"/>
                    <a:lumOff val="25000"/>
                  </a:schemeClr>
                </a:solidFill>
                <a:latin typeface="+mn-lt"/>
                <a:cs typeface="Arial" charset="0"/>
              </a:rPr>
              <a:t>follow the rules, and make a good impression</a:t>
            </a:r>
          </a:p>
          <a:p>
            <a:pPr>
              <a:buSzPct val="80000"/>
              <a:buFont typeface="Wingdings" pitchFamily="2" charset="2"/>
              <a:buNone/>
              <a:defRPr/>
            </a:pPr>
            <a:endParaRPr lang="en-US" altLang="en-US" sz="1200" dirty="0">
              <a:solidFill>
                <a:schemeClr val="tx1"/>
              </a:solidFill>
              <a:latin typeface="+mn-lt"/>
              <a:cs typeface="Arial" charset="0"/>
            </a:endParaRPr>
          </a:p>
          <a:p>
            <a:pPr>
              <a:buSzPct val="80000"/>
              <a:buFont typeface="Wingdings" pitchFamily="2" charset="2"/>
              <a:buNone/>
              <a:defRPr/>
            </a:pPr>
            <a:r>
              <a:rPr lang="en-US" altLang="en-US" sz="1600" b="1" dirty="0">
                <a:solidFill>
                  <a:schemeClr val="tx1"/>
                </a:solidFill>
                <a:latin typeface="+mn-lt"/>
                <a:cs typeface="Arial" charset="0"/>
              </a:rPr>
              <a:t>5  Dependent</a:t>
            </a:r>
          </a:p>
          <a:p>
            <a:pPr marL="0" indent="0">
              <a:buSzPct val="80000"/>
              <a:buNone/>
              <a:defRPr/>
            </a:pPr>
            <a:r>
              <a:rPr lang="en-US" altLang="en-US" sz="1400" dirty="0">
                <a:solidFill>
                  <a:schemeClr val="tx2">
                    <a:lumMod val="75000"/>
                    <a:lumOff val="25000"/>
                  </a:schemeClr>
                </a:solidFill>
                <a:latin typeface="+mn-lt"/>
                <a:cs typeface="Arial" charset="0"/>
              </a:rPr>
              <a:t>Employees are expected to do what they are </a:t>
            </a:r>
            <a:br>
              <a:rPr lang="en-US" altLang="en-US" sz="1400" dirty="0">
                <a:solidFill>
                  <a:schemeClr val="tx2">
                    <a:lumMod val="75000"/>
                    <a:lumOff val="25000"/>
                  </a:schemeClr>
                </a:solidFill>
                <a:latin typeface="+mn-lt"/>
                <a:cs typeface="Arial" charset="0"/>
              </a:rPr>
            </a:br>
            <a:r>
              <a:rPr lang="en-US" altLang="en-US" sz="1400" dirty="0">
                <a:solidFill>
                  <a:schemeClr val="tx2">
                    <a:lumMod val="75000"/>
                    <a:lumOff val="25000"/>
                  </a:schemeClr>
                </a:solidFill>
                <a:latin typeface="+mn-lt"/>
                <a:cs typeface="Arial" charset="0"/>
              </a:rPr>
              <a:t>told and clear all decisions with supervisors</a:t>
            </a:r>
          </a:p>
          <a:p>
            <a:pPr>
              <a:buSzPct val="80000"/>
              <a:buFont typeface="Wingdings" pitchFamily="2" charset="2"/>
              <a:buChar char="§"/>
              <a:defRPr/>
            </a:pPr>
            <a:endParaRPr lang="en-US" altLang="en-US" sz="1200" dirty="0">
              <a:solidFill>
                <a:schemeClr val="tx1"/>
              </a:solidFill>
              <a:latin typeface="+mn-lt"/>
              <a:cs typeface="Arial" charset="0"/>
            </a:endParaRPr>
          </a:p>
          <a:p>
            <a:pPr>
              <a:buSzPct val="80000"/>
              <a:buFont typeface="Wingdings" pitchFamily="2" charset="2"/>
              <a:buNone/>
              <a:defRPr/>
            </a:pPr>
            <a:r>
              <a:rPr lang="en-US" altLang="en-US" sz="1600" b="1" dirty="0">
                <a:solidFill>
                  <a:schemeClr val="tx1"/>
                </a:solidFill>
                <a:latin typeface="+mn-lt"/>
                <a:cs typeface="Arial" charset="0"/>
              </a:rPr>
              <a:t>6  Avoidance</a:t>
            </a:r>
          </a:p>
          <a:p>
            <a:pPr marL="0" indent="0">
              <a:buSzPct val="80000"/>
              <a:buNone/>
              <a:defRPr/>
            </a:pPr>
            <a:r>
              <a:rPr lang="en-US" altLang="en-US" sz="1400" dirty="0">
                <a:solidFill>
                  <a:schemeClr val="tx2">
                    <a:lumMod val="75000"/>
                    <a:lumOff val="25000"/>
                  </a:schemeClr>
                </a:solidFill>
                <a:latin typeface="+mn-lt"/>
                <a:cs typeface="Arial" charset="0"/>
              </a:rPr>
              <a:t>Employees are expected to shift responsibilities to others and avoid being blamed for mistakes</a:t>
            </a:r>
          </a:p>
        </p:txBody>
      </p:sp>
      <p:sp>
        <p:nvSpPr>
          <p:cNvPr id="29702" name="Slide Number Placeholder 4"/>
          <p:cNvSpPr txBox="1">
            <a:spLocks noGrp="1"/>
          </p:cNvSpPr>
          <p:nvPr/>
        </p:nvSpPr>
        <p:spPr bwMode="auto">
          <a:xfrm>
            <a:off x="8077200" y="6477001"/>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algn="r" eaLnBrk="1" hangingPunct="1">
              <a:spcBef>
                <a:spcPct val="0"/>
              </a:spcBef>
              <a:buFontTx/>
              <a:buNone/>
            </a:pPr>
            <a:fld id="{96B45266-33AD-410E-920C-56C5D7F47BA3}" type="slidenum">
              <a:rPr lang="en-US" altLang="en-US" sz="1200" b="1">
                <a:solidFill>
                  <a:schemeClr val="bg1"/>
                </a:solidFill>
              </a:rPr>
              <a:pPr algn="r" eaLnBrk="1" hangingPunct="1">
                <a:spcBef>
                  <a:spcPct val="0"/>
                </a:spcBef>
                <a:buFontTx/>
                <a:buNone/>
              </a:pPr>
              <a:t>11</a:t>
            </a:fld>
            <a:endParaRPr lang="en-US" altLang="en-US" sz="1200" b="1" dirty="0">
              <a:solidFill>
                <a:schemeClr val="bg1"/>
              </a:solidFill>
            </a:endParaRPr>
          </a:p>
        </p:txBody>
      </p:sp>
      <p:sp>
        <p:nvSpPr>
          <p:cNvPr id="29703" name="Rectangle 10"/>
          <p:cNvSpPr>
            <a:spLocks noChangeArrowheads="1"/>
          </p:cNvSpPr>
          <p:nvPr/>
        </p:nvSpPr>
        <p:spPr bwMode="auto">
          <a:xfrm>
            <a:off x="8832850" y="5029200"/>
            <a:ext cx="182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eaLnBrk="1" hangingPunct="1">
              <a:spcBef>
                <a:spcPct val="0"/>
              </a:spcBef>
              <a:buFontTx/>
              <a:buNone/>
            </a:pPr>
            <a:r>
              <a:rPr lang="en-US" altLang="en-US" sz="1600" b="1" dirty="0">
                <a:solidFill>
                  <a:srgbClr val="00B050"/>
                </a:solidFill>
                <a:latin typeface="+mn-lt"/>
                <a:cs typeface="Arial" panose="020B0604020202020204" pitchFamily="34" charset="0"/>
              </a:rPr>
              <a:t>Organizational </a:t>
            </a:r>
          </a:p>
          <a:p>
            <a:pPr eaLnBrk="1" hangingPunct="1">
              <a:spcBef>
                <a:spcPct val="0"/>
              </a:spcBef>
              <a:buFontTx/>
              <a:buNone/>
            </a:pPr>
            <a:r>
              <a:rPr lang="en-US" altLang="en-US" sz="1600" b="1" u="sng" dirty="0">
                <a:solidFill>
                  <a:srgbClr val="00B050"/>
                </a:solidFill>
                <a:latin typeface="+mn-lt"/>
                <a:cs typeface="Arial" panose="020B0604020202020204" pitchFamily="34" charset="0"/>
              </a:rPr>
              <a:t>vulnerability</a:t>
            </a:r>
            <a:r>
              <a:rPr lang="en-US" altLang="en-US" sz="1600" b="1" dirty="0">
                <a:solidFill>
                  <a:srgbClr val="00B050"/>
                </a:solidFill>
                <a:latin typeface="+mn-lt"/>
                <a:cs typeface="Arial" panose="020B0604020202020204" pitchFamily="34" charset="0"/>
              </a:rPr>
              <a:t> </a:t>
            </a:r>
          </a:p>
          <a:p>
            <a:pPr eaLnBrk="1" hangingPunct="1">
              <a:spcBef>
                <a:spcPct val="0"/>
              </a:spcBef>
              <a:buFontTx/>
              <a:buNone/>
            </a:pPr>
            <a:r>
              <a:rPr lang="en-US" altLang="en-US" sz="1600" b="1" dirty="0">
                <a:solidFill>
                  <a:srgbClr val="00B050"/>
                </a:solidFill>
                <a:latin typeface="+mn-lt"/>
                <a:cs typeface="Arial" panose="020B0604020202020204" pitchFamily="34" charset="0"/>
              </a:rPr>
              <a:t>through members </a:t>
            </a:r>
          </a:p>
          <a:p>
            <a:pPr eaLnBrk="1" hangingPunct="1">
              <a:spcBef>
                <a:spcPct val="0"/>
              </a:spcBef>
              <a:buFontTx/>
              <a:buNone/>
            </a:pPr>
            <a:r>
              <a:rPr lang="en-US" altLang="en-US" sz="1600" b="1" dirty="0">
                <a:solidFill>
                  <a:srgbClr val="00B050"/>
                </a:solidFill>
                <a:latin typeface="+mn-lt"/>
                <a:cs typeface="Arial" panose="020B0604020202020204" pitchFamily="34" charset="0"/>
              </a:rPr>
              <a:t>“being good”</a:t>
            </a:r>
          </a:p>
        </p:txBody>
      </p:sp>
      <p:sp>
        <p:nvSpPr>
          <p:cNvPr id="12" name="Rounded Rectangle 11"/>
          <p:cNvSpPr/>
          <p:nvPr/>
        </p:nvSpPr>
        <p:spPr bwMode="auto">
          <a:xfrm>
            <a:off x="8823158" y="1078832"/>
            <a:ext cx="1744579" cy="1263316"/>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Effective </a:t>
            </a:r>
          </a:p>
          <a:p>
            <a:pPr algn="ctr">
              <a:defRPr/>
            </a:pPr>
            <a:r>
              <a:rPr lang="en-US" sz="1400" b="1" dirty="0">
                <a:solidFill>
                  <a:schemeClr val="bg1"/>
                </a:solidFill>
              </a:rPr>
              <a:t>organizations show WEAKER  </a:t>
            </a:r>
          </a:p>
          <a:p>
            <a:pPr algn="ctr">
              <a:defRPr/>
            </a:pPr>
            <a:r>
              <a:rPr lang="en-US" sz="1400" b="1" dirty="0">
                <a:solidFill>
                  <a:schemeClr val="bg1"/>
                </a:solidFill>
              </a:rPr>
              <a:t>tendencies along </a:t>
            </a:r>
          </a:p>
          <a:p>
            <a:pPr algn="ctr">
              <a:defRPr/>
            </a:pPr>
            <a:r>
              <a:rPr lang="en-US" sz="1400" b="1" dirty="0">
                <a:solidFill>
                  <a:schemeClr val="bg1"/>
                </a:solidFill>
              </a:rPr>
              <a:t>Passive/Defensive styles</a:t>
            </a:r>
          </a:p>
        </p:txBody>
      </p:sp>
      <p:sp>
        <p:nvSpPr>
          <p:cNvPr id="13" name="Text Box 5"/>
          <p:cNvSpPr txBox="1">
            <a:spLocks noChangeArrowheads="1"/>
          </p:cNvSpPr>
          <p:nvPr/>
        </p:nvSpPr>
        <p:spPr bwMode="auto">
          <a:xfrm>
            <a:off x="2933700" y="6427113"/>
            <a:ext cx="6324600" cy="430887"/>
          </a:xfrm>
          <a:prstGeom prst="rect">
            <a:avLst/>
          </a:prstGeom>
          <a:solidFill>
            <a:schemeClr val="bg1"/>
          </a:solidFill>
          <a:ln>
            <a:noFill/>
          </a:ln>
          <a:extLst>
            <a:ext uri="{91240B29-F687-4F45-9708-019B960494DF}">
              <a14:hiddenLine xmlns:a14="http://schemas.microsoft.com/office/drawing/2010/main" w="38100" algn="ctr">
                <a:solidFill>
                  <a:srgbClr val="000000"/>
                </a:solidFill>
                <a:prstDash val="sysDot"/>
                <a:miter lim="800000"/>
                <a:headEnd/>
                <a:tailEnd/>
              </a14:hiddenLine>
            </a:ext>
          </a:extLst>
        </p:spPr>
        <p:txBody>
          <a:bodyPr>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algn="ctr" eaLnBrk="1" hangingPunct="1">
              <a:spcBef>
                <a:spcPct val="0"/>
              </a:spcBef>
              <a:buFontTx/>
              <a:buNone/>
            </a:pPr>
            <a:r>
              <a:rPr lang="en-US" altLang="en-US" sz="1100" b="1" dirty="0">
                <a:solidFill>
                  <a:schemeClr val="tx1"/>
                </a:solidFill>
                <a:latin typeface="+mn-lt"/>
                <a:cs typeface="Arial" panose="020B0604020202020204" pitchFamily="34" charset="0"/>
              </a:rPr>
              <a:t>Research and development by Robert A. Cooke, Ph.D. and J. Clayton Lafferty, Ph.D. </a:t>
            </a:r>
          </a:p>
          <a:p>
            <a:pPr algn="ctr" eaLnBrk="1" hangingPunct="1">
              <a:spcBef>
                <a:spcPct val="0"/>
              </a:spcBef>
              <a:buFontTx/>
              <a:buNone/>
            </a:pPr>
            <a:r>
              <a:rPr lang="en-US" altLang="en-US" sz="1100" b="1" dirty="0">
                <a:solidFill>
                  <a:schemeClr val="tx1"/>
                </a:solidFill>
                <a:latin typeface="+mn-lt"/>
                <a:cs typeface="Arial" panose="020B0604020202020204" pitchFamily="34" charset="0"/>
              </a:rPr>
              <a:t>Copyright © 1973-2013 by Human Synergistics International. All Rights Reserved.</a:t>
            </a:r>
            <a:endParaRPr lang="en-US" altLang="en-US" sz="110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46189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a:t>Aggressive/Defensive Styles</a:t>
            </a:r>
          </a:p>
        </p:txBody>
      </p:sp>
      <p:pic>
        <p:nvPicPr>
          <p:cNvPr id="30723" name="Picture 3" descr="Aggressive-Cluster-[Conv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223" y="1501230"/>
            <a:ext cx="4612335" cy="431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1682750" y="1066800"/>
            <a:ext cx="3671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a:spcBef>
                <a:spcPct val="50000"/>
              </a:spcBef>
              <a:buFontTx/>
              <a:buNone/>
            </a:pPr>
            <a:r>
              <a:rPr lang="en-US" altLang="en-US" sz="1600" b="1" dirty="0">
                <a:solidFill>
                  <a:schemeClr val="tx1"/>
                </a:solidFill>
                <a:latin typeface="+mn-lt"/>
                <a:cs typeface="Arial" panose="020B0604020202020204" pitchFamily="34" charset="0"/>
              </a:rPr>
              <a:t>Approaching </a:t>
            </a:r>
            <a:r>
              <a:rPr lang="en-US" altLang="en-US" sz="1600" b="1" i="1" dirty="0">
                <a:solidFill>
                  <a:schemeClr val="tx1"/>
                </a:solidFill>
                <a:latin typeface="+mn-lt"/>
                <a:cs typeface="Arial" panose="020B0604020202020204" pitchFamily="34" charset="0"/>
              </a:rPr>
              <a:t>tasks</a:t>
            </a:r>
            <a:r>
              <a:rPr lang="en-US" altLang="en-US" sz="1600" b="1" dirty="0">
                <a:solidFill>
                  <a:schemeClr val="tx1"/>
                </a:solidFill>
                <a:latin typeface="+mn-lt"/>
                <a:cs typeface="Arial" panose="020B0604020202020204" pitchFamily="34" charset="0"/>
              </a:rPr>
              <a:t> in forceful ways to protect their status and </a:t>
            </a:r>
            <a:r>
              <a:rPr lang="en-US" altLang="en-US" sz="1600" b="1" i="1" dirty="0">
                <a:solidFill>
                  <a:schemeClr val="tx1"/>
                </a:solidFill>
                <a:latin typeface="+mn-lt"/>
                <a:cs typeface="Arial" panose="020B0604020202020204" pitchFamily="34" charset="0"/>
              </a:rPr>
              <a:t>security</a:t>
            </a:r>
          </a:p>
        </p:txBody>
      </p:sp>
      <p:sp>
        <p:nvSpPr>
          <p:cNvPr id="31749" name="Rectangle 5"/>
          <p:cNvSpPr>
            <a:spLocks noChangeArrowheads="1"/>
          </p:cNvSpPr>
          <p:nvPr/>
        </p:nvSpPr>
        <p:spPr bwMode="auto">
          <a:xfrm>
            <a:off x="1719264" y="1768476"/>
            <a:ext cx="3787775"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rgbClr val="004B8D"/>
                </a:solidFill>
                <a:latin typeface="Arial" charset="0"/>
              </a:defRPr>
            </a:lvl1pPr>
            <a:lvl2pPr marL="742950" indent="-285750" eaLnBrk="0" hangingPunct="0">
              <a:spcBef>
                <a:spcPct val="20000"/>
              </a:spcBef>
              <a:buChar char="–"/>
              <a:defRPr sz="2800">
                <a:solidFill>
                  <a:srgbClr val="717073"/>
                </a:solidFill>
                <a:latin typeface="Arial" charset="0"/>
              </a:defRPr>
            </a:lvl2pPr>
            <a:lvl3pPr marL="1143000" indent="-228600" eaLnBrk="0" hangingPunct="0">
              <a:spcBef>
                <a:spcPct val="20000"/>
              </a:spcBef>
              <a:buChar char="•"/>
              <a:defRPr sz="2400">
                <a:solidFill>
                  <a:srgbClr val="717073"/>
                </a:solidFill>
                <a:latin typeface="Arial" charset="0"/>
              </a:defRPr>
            </a:lvl3pPr>
            <a:lvl4pPr marL="1600200" indent="-228600" eaLnBrk="0" hangingPunct="0">
              <a:spcBef>
                <a:spcPct val="20000"/>
              </a:spcBef>
              <a:buChar char="–"/>
              <a:defRPr sz="2000">
                <a:solidFill>
                  <a:srgbClr val="717073"/>
                </a:solidFill>
                <a:latin typeface="Arial" charset="0"/>
              </a:defRPr>
            </a:lvl4pPr>
            <a:lvl5pPr marL="2057400" indent="-228600" eaLnBrk="0" hangingPunct="0">
              <a:spcBef>
                <a:spcPct val="20000"/>
              </a:spcBef>
              <a:buChar char="»"/>
              <a:defRPr sz="2000">
                <a:solidFill>
                  <a:srgbClr val="717073"/>
                </a:solidFill>
                <a:latin typeface="Arial" charset="0"/>
              </a:defRPr>
            </a:lvl5pPr>
            <a:lvl6pPr marL="2514600" indent="-228600" eaLnBrk="0" fontAlgn="base" hangingPunct="0">
              <a:spcBef>
                <a:spcPct val="20000"/>
              </a:spcBef>
              <a:spcAft>
                <a:spcPct val="0"/>
              </a:spcAft>
              <a:buChar char="»"/>
              <a:defRPr sz="2000">
                <a:solidFill>
                  <a:srgbClr val="717073"/>
                </a:solidFill>
                <a:latin typeface="Arial" charset="0"/>
              </a:defRPr>
            </a:lvl6pPr>
            <a:lvl7pPr marL="2971800" indent="-228600" eaLnBrk="0" fontAlgn="base" hangingPunct="0">
              <a:spcBef>
                <a:spcPct val="20000"/>
              </a:spcBef>
              <a:spcAft>
                <a:spcPct val="0"/>
              </a:spcAft>
              <a:buChar char="»"/>
              <a:defRPr sz="2000">
                <a:solidFill>
                  <a:srgbClr val="717073"/>
                </a:solidFill>
                <a:latin typeface="Arial" charset="0"/>
              </a:defRPr>
            </a:lvl7pPr>
            <a:lvl8pPr marL="3429000" indent="-228600" eaLnBrk="0" fontAlgn="base" hangingPunct="0">
              <a:spcBef>
                <a:spcPct val="20000"/>
              </a:spcBef>
              <a:spcAft>
                <a:spcPct val="0"/>
              </a:spcAft>
              <a:buChar char="»"/>
              <a:defRPr sz="2000">
                <a:solidFill>
                  <a:srgbClr val="717073"/>
                </a:solidFill>
                <a:latin typeface="Arial" charset="0"/>
              </a:defRPr>
            </a:lvl8pPr>
            <a:lvl9pPr marL="3886200" indent="-228600" eaLnBrk="0" fontAlgn="base" hangingPunct="0">
              <a:spcBef>
                <a:spcPct val="20000"/>
              </a:spcBef>
              <a:spcAft>
                <a:spcPct val="0"/>
              </a:spcAft>
              <a:buChar char="»"/>
              <a:defRPr sz="2000">
                <a:solidFill>
                  <a:srgbClr val="717073"/>
                </a:solidFill>
                <a:latin typeface="Arial" charset="0"/>
              </a:defRPr>
            </a:lvl9pPr>
          </a:lstStyle>
          <a:p>
            <a:pPr>
              <a:buSzPct val="80000"/>
              <a:buFont typeface="Wingdings" pitchFamily="2" charset="2"/>
              <a:buNone/>
              <a:defRPr/>
            </a:pPr>
            <a:r>
              <a:rPr lang="en-US" altLang="en-US" sz="1600" b="1" dirty="0">
                <a:solidFill>
                  <a:schemeClr val="tx1"/>
                </a:solidFill>
                <a:latin typeface="+mn-lt"/>
                <a:cs typeface="Arial" charset="0"/>
              </a:rPr>
              <a:t>7  Oppositional</a:t>
            </a:r>
          </a:p>
          <a:p>
            <a:pPr marL="0" indent="0">
              <a:buSzPct val="80000"/>
              <a:buNone/>
              <a:defRPr/>
            </a:pPr>
            <a:r>
              <a:rPr lang="en-US" altLang="en-US" sz="1400" dirty="0">
                <a:solidFill>
                  <a:schemeClr val="tx2">
                    <a:lumMod val="75000"/>
                    <a:lumOff val="25000"/>
                  </a:schemeClr>
                </a:solidFill>
                <a:latin typeface="+mn-lt"/>
                <a:cs typeface="Arial" charset="0"/>
              </a:rPr>
              <a:t>Employees are expected to gain status and influence by being critical and constantly challenging one another</a:t>
            </a:r>
          </a:p>
          <a:p>
            <a:pPr>
              <a:buSzPct val="80000"/>
              <a:buFont typeface="Wingdings" pitchFamily="2" charset="2"/>
              <a:buChar char="§"/>
              <a:defRPr/>
            </a:pPr>
            <a:endParaRPr lang="en-US" altLang="en-US" sz="1200" dirty="0">
              <a:solidFill>
                <a:schemeClr val="tx1"/>
              </a:solidFill>
              <a:latin typeface="+mn-lt"/>
              <a:cs typeface="Arial" charset="0"/>
            </a:endParaRPr>
          </a:p>
          <a:p>
            <a:pPr>
              <a:buSzPct val="80000"/>
              <a:buFont typeface="Wingdings" pitchFamily="2" charset="2"/>
              <a:buNone/>
              <a:defRPr/>
            </a:pPr>
            <a:r>
              <a:rPr lang="en-US" altLang="en-US" sz="1600" b="1" dirty="0">
                <a:solidFill>
                  <a:schemeClr val="tx1"/>
                </a:solidFill>
                <a:latin typeface="+mn-lt"/>
                <a:cs typeface="Arial" charset="0"/>
              </a:rPr>
              <a:t>8  Power</a:t>
            </a:r>
          </a:p>
          <a:p>
            <a:pPr marL="0" indent="0">
              <a:buSzPct val="80000"/>
              <a:buNone/>
              <a:defRPr/>
            </a:pPr>
            <a:r>
              <a:rPr lang="en-US" altLang="en-US" sz="1400" dirty="0">
                <a:solidFill>
                  <a:schemeClr val="tx2">
                    <a:lumMod val="75000"/>
                    <a:lumOff val="25000"/>
                  </a:schemeClr>
                </a:solidFill>
                <a:latin typeface="+mn-lt"/>
                <a:cs typeface="Arial" charset="0"/>
              </a:rPr>
              <a:t>Employees are expected to take charge and </a:t>
            </a:r>
            <a:br>
              <a:rPr lang="en-US" altLang="en-US" sz="1400" dirty="0">
                <a:solidFill>
                  <a:schemeClr val="tx2">
                    <a:lumMod val="75000"/>
                    <a:lumOff val="25000"/>
                  </a:schemeClr>
                </a:solidFill>
                <a:latin typeface="+mn-lt"/>
                <a:cs typeface="Arial" charset="0"/>
              </a:rPr>
            </a:br>
            <a:r>
              <a:rPr lang="en-US" altLang="en-US" sz="1400" dirty="0">
                <a:solidFill>
                  <a:schemeClr val="tx2">
                    <a:lumMod val="75000"/>
                    <a:lumOff val="25000"/>
                  </a:schemeClr>
                </a:solidFill>
                <a:latin typeface="+mn-lt"/>
                <a:cs typeface="Arial" charset="0"/>
              </a:rPr>
              <a:t>“control” others, and make decisions </a:t>
            </a:r>
            <a:br>
              <a:rPr lang="en-US" altLang="en-US" sz="1400" dirty="0">
                <a:solidFill>
                  <a:schemeClr val="tx2">
                    <a:lumMod val="75000"/>
                    <a:lumOff val="25000"/>
                  </a:schemeClr>
                </a:solidFill>
                <a:latin typeface="+mn-lt"/>
                <a:cs typeface="Arial" charset="0"/>
              </a:rPr>
            </a:br>
            <a:r>
              <a:rPr lang="en-US" altLang="en-US" sz="1400" dirty="0">
                <a:solidFill>
                  <a:schemeClr val="tx2">
                    <a:lumMod val="75000"/>
                    <a:lumOff val="25000"/>
                  </a:schemeClr>
                </a:solidFill>
                <a:latin typeface="+mn-lt"/>
                <a:cs typeface="Arial" charset="0"/>
              </a:rPr>
              <a:t>autocratically</a:t>
            </a:r>
          </a:p>
          <a:p>
            <a:pPr marL="0" indent="0">
              <a:buSzPct val="80000"/>
              <a:buNone/>
              <a:defRPr/>
            </a:pPr>
            <a:endParaRPr lang="en-US" altLang="en-US" sz="1400" dirty="0">
              <a:solidFill>
                <a:schemeClr val="tx1"/>
              </a:solidFill>
              <a:latin typeface="+mn-lt"/>
              <a:cs typeface="Arial" charset="0"/>
            </a:endParaRPr>
          </a:p>
          <a:p>
            <a:pPr>
              <a:buSzPct val="80000"/>
              <a:buFont typeface="Wingdings" pitchFamily="2" charset="2"/>
              <a:buNone/>
              <a:defRPr/>
            </a:pPr>
            <a:r>
              <a:rPr lang="en-US" altLang="en-US" sz="1600" b="1" dirty="0">
                <a:solidFill>
                  <a:schemeClr val="tx1"/>
                </a:solidFill>
                <a:latin typeface="+mn-lt"/>
                <a:cs typeface="Arial" charset="0"/>
              </a:rPr>
              <a:t>9  Competitive</a:t>
            </a:r>
          </a:p>
          <a:p>
            <a:pPr marL="0" indent="0">
              <a:buSzPct val="80000"/>
              <a:buNone/>
              <a:defRPr/>
            </a:pPr>
            <a:r>
              <a:rPr lang="en-US" altLang="en-US" sz="1400" dirty="0">
                <a:solidFill>
                  <a:schemeClr val="tx2">
                    <a:lumMod val="75000"/>
                    <a:lumOff val="25000"/>
                  </a:schemeClr>
                </a:solidFill>
                <a:latin typeface="+mn-lt"/>
                <a:cs typeface="Arial" charset="0"/>
              </a:rPr>
              <a:t>Employees are expected to operate in a “win-lose” framework and work against their peers to be noticed</a:t>
            </a:r>
          </a:p>
          <a:p>
            <a:pPr>
              <a:buSzPct val="80000"/>
              <a:buFont typeface="Wingdings" pitchFamily="2" charset="2"/>
              <a:buChar char="§"/>
              <a:defRPr/>
            </a:pPr>
            <a:endParaRPr lang="en-US" altLang="en-US" sz="1200" dirty="0">
              <a:solidFill>
                <a:schemeClr val="tx1"/>
              </a:solidFill>
              <a:latin typeface="+mn-lt"/>
              <a:cs typeface="Arial" charset="0"/>
            </a:endParaRPr>
          </a:p>
          <a:p>
            <a:pPr>
              <a:buSzPct val="80000"/>
              <a:buFont typeface="Wingdings" pitchFamily="2" charset="2"/>
              <a:buNone/>
              <a:defRPr/>
            </a:pPr>
            <a:r>
              <a:rPr lang="en-US" altLang="en-US" sz="1600" b="1" dirty="0">
                <a:solidFill>
                  <a:schemeClr val="tx1"/>
                </a:solidFill>
                <a:latin typeface="+mn-lt"/>
                <a:cs typeface="Arial" charset="0"/>
              </a:rPr>
              <a:t>10  Perfectionistic</a:t>
            </a:r>
          </a:p>
          <a:p>
            <a:pPr marL="0" indent="0">
              <a:buSzPct val="80000"/>
              <a:buNone/>
              <a:defRPr/>
            </a:pPr>
            <a:r>
              <a:rPr lang="en-US" altLang="en-US" sz="1400" dirty="0">
                <a:solidFill>
                  <a:schemeClr val="tx2">
                    <a:lumMod val="75000"/>
                    <a:lumOff val="25000"/>
                  </a:schemeClr>
                </a:solidFill>
                <a:latin typeface="+mn-lt"/>
                <a:cs typeface="Arial" charset="0"/>
              </a:rPr>
              <a:t>Employees are expected to avoid making mistakes, work long hours, and keep “on top” of everything</a:t>
            </a:r>
          </a:p>
        </p:txBody>
      </p:sp>
      <p:sp>
        <p:nvSpPr>
          <p:cNvPr id="8" name="Rounded Rectangle 7"/>
          <p:cNvSpPr/>
          <p:nvPr/>
        </p:nvSpPr>
        <p:spPr>
          <a:xfrm>
            <a:off x="8664576" y="1082174"/>
            <a:ext cx="1902158" cy="13081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rPr>
              <a:t>Effective organizations </a:t>
            </a:r>
            <a:br>
              <a:rPr lang="en-US" sz="1400" b="1" dirty="0">
                <a:solidFill>
                  <a:schemeClr val="bg1"/>
                </a:solidFill>
              </a:rPr>
            </a:br>
            <a:r>
              <a:rPr lang="en-US" sz="1400" b="1" dirty="0">
                <a:solidFill>
                  <a:schemeClr val="bg1"/>
                </a:solidFill>
              </a:rPr>
              <a:t>show WEAKER  tendencies along Aggressive/Defensive styles</a:t>
            </a:r>
          </a:p>
        </p:txBody>
      </p:sp>
      <p:sp>
        <p:nvSpPr>
          <p:cNvPr id="30727" name="Slide Number Placeholder 4"/>
          <p:cNvSpPr txBox="1">
            <a:spLocks noGrp="1"/>
          </p:cNvSpPr>
          <p:nvPr/>
        </p:nvSpPr>
        <p:spPr bwMode="auto">
          <a:xfrm>
            <a:off x="8077200" y="6477001"/>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algn="r" eaLnBrk="1" hangingPunct="1">
              <a:spcBef>
                <a:spcPct val="0"/>
              </a:spcBef>
              <a:buFontTx/>
              <a:buNone/>
            </a:pPr>
            <a:fld id="{B37705E2-8B0C-4EAB-9908-045EBC38419E}" type="slidenum">
              <a:rPr lang="en-US" altLang="en-US" sz="1200" b="1">
                <a:solidFill>
                  <a:schemeClr val="bg1"/>
                </a:solidFill>
              </a:rPr>
              <a:pPr algn="r" eaLnBrk="1" hangingPunct="1">
                <a:spcBef>
                  <a:spcPct val="0"/>
                </a:spcBef>
                <a:buFontTx/>
                <a:buNone/>
              </a:pPr>
              <a:t>12</a:t>
            </a:fld>
            <a:endParaRPr lang="en-US" altLang="en-US" sz="1200" b="1" dirty="0">
              <a:solidFill>
                <a:schemeClr val="bg1"/>
              </a:solidFill>
            </a:endParaRPr>
          </a:p>
        </p:txBody>
      </p:sp>
      <p:sp>
        <p:nvSpPr>
          <p:cNvPr id="30728" name="Rectangle 10"/>
          <p:cNvSpPr>
            <a:spLocks noChangeArrowheads="1"/>
          </p:cNvSpPr>
          <p:nvPr/>
        </p:nvSpPr>
        <p:spPr bwMode="auto">
          <a:xfrm>
            <a:off x="8582025" y="5240251"/>
            <a:ext cx="1981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eaLnBrk="1" hangingPunct="1">
              <a:spcBef>
                <a:spcPct val="0"/>
              </a:spcBef>
              <a:buFontTx/>
              <a:buNone/>
            </a:pPr>
            <a:r>
              <a:rPr lang="en-US" altLang="en-US" sz="1600" b="1" dirty="0">
                <a:solidFill>
                  <a:srgbClr val="C00000"/>
                </a:solidFill>
                <a:latin typeface="+mn-lt"/>
                <a:cs typeface="Arial" panose="020B0604020202020204" pitchFamily="34" charset="0"/>
              </a:rPr>
              <a:t>Organizational </a:t>
            </a:r>
            <a:r>
              <a:rPr lang="en-US" altLang="en-US" sz="1600" b="1" u="sng" dirty="0">
                <a:solidFill>
                  <a:srgbClr val="C00000"/>
                </a:solidFill>
                <a:latin typeface="+mn-lt"/>
                <a:cs typeface="Arial" panose="020B0604020202020204" pitchFamily="34" charset="0"/>
              </a:rPr>
              <a:t>volatility</a:t>
            </a:r>
            <a:r>
              <a:rPr lang="en-US" altLang="en-US" sz="1600" b="1" dirty="0">
                <a:solidFill>
                  <a:srgbClr val="C00000"/>
                </a:solidFill>
                <a:latin typeface="+mn-lt"/>
                <a:cs typeface="Arial" panose="020B0604020202020204" pitchFamily="34" charset="0"/>
              </a:rPr>
              <a:t> </a:t>
            </a:r>
            <a:br>
              <a:rPr lang="en-US" altLang="en-US" sz="1600" b="1" dirty="0">
                <a:solidFill>
                  <a:srgbClr val="C00000"/>
                </a:solidFill>
                <a:latin typeface="+mn-lt"/>
                <a:cs typeface="Arial" panose="020B0604020202020204" pitchFamily="34" charset="0"/>
              </a:rPr>
            </a:br>
            <a:r>
              <a:rPr lang="en-US" altLang="en-US" sz="1600" b="1" dirty="0">
                <a:solidFill>
                  <a:srgbClr val="C00000"/>
                </a:solidFill>
                <a:latin typeface="+mn-lt"/>
                <a:cs typeface="Arial" panose="020B0604020202020204" pitchFamily="34" charset="0"/>
              </a:rPr>
              <a:t>through members </a:t>
            </a:r>
          </a:p>
          <a:p>
            <a:pPr eaLnBrk="1" hangingPunct="1">
              <a:spcBef>
                <a:spcPct val="0"/>
              </a:spcBef>
              <a:buFontTx/>
              <a:buNone/>
            </a:pPr>
            <a:r>
              <a:rPr lang="en-US" altLang="en-US" sz="1600" b="1" dirty="0">
                <a:solidFill>
                  <a:srgbClr val="C00000"/>
                </a:solidFill>
                <a:latin typeface="+mn-lt"/>
                <a:cs typeface="Arial" panose="020B0604020202020204" pitchFamily="34" charset="0"/>
              </a:rPr>
              <a:t>“looking good”</a:t>
            </a:r>
          </a:p>
        </p:txBody>
      </p:sp>
      <p:sp>
        <p:nvSpPr>
          <p:cNvPr id="12" name="Text Box 5"/>
          <p:cNvSpPr txBox="1">
            <a:spLocks noChangeArrowheads="1"/>
          </p:cNvSpPr>
          <p:nvPr/>
        </p:nvSpPr>
        <p:spPr bwMode="auto">
          <a:xfrm>
            <a:off x="2933700" y="6414367"/>
            <a:ext cx="6324600" cy="430887"/>
          </a:xfrm>
          <a:prstGeom prst="rect">
            <a:avLst/>
          </a:prstGeom>
          <a:solidFill>
            <a:schemeClr val="bg1"/>
          </a:solidFill>
          <a:ln>
            <a:noFill/>
          </a:ln>
          <a:extLst>
            <a:ext uri="{91240B29-F687-4F45-9708-019B960494DF}">
              <a14:hiddenLine xmlns:a14="http://schemas.microsoft.com/office/drawing/2010/main" w="38100" algn="ctr">
                <a:solidFill>
                  <a:srgbClr val="000000"/>
                </a:solidFill>
                <a:prstDash val="sysDot"/>
                <a:miter lim="800000"/>
                <a:headEnd/>
                <a:tailEnd/>
              </a14:hiddenLine>
            </a:ext>
          </a:extLst>
        </p:spPr>
        <p:txBody>
          <a:bodyPr>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algn="ctr" eaLnBrk="1" hangingPunct="1">
              <a:spcBef>
                <a:spcPct val="0"/>
              </a:spcBef>
              <a:buFontTx/>
              <a:buNone/>
            </a:pPr>
            <a:r>
              <a:rPr lang="en-US" altLang="en-US" sz="1100" b="1" dirty="0">
                <a:solidFill>
                  <a:schemeClr val="tx1"/>
                </a:solidFill>
                <a:latin typeface="+mn-lt"/>
                <a:cs typeface="Arial" panose="020B0604020202020204" pitchFamily="34" charset="0"/>
              </a:rPr>
              <a:t>Research and development by Robert A. Cooke, Ph.D. and J. Clayton Lafferty, Ph.D. </a:t>
            </a:r>
          </a:p>
          <a:p>
            <a:pPr algn="ctr" eaLnBrk="1" hangingPunct="1">
              <a:spcBef>
                <a:spcPct val="0"/>
              </a:spcBef>
              <a:buFontTx/>
              <a:buNone/>
            </a:pPr>
            <a:r>
              <a:rPr lang="en-US" altLang="en-US" sz="1100" b="1" dirty="0">
                <a:solidFill>
                  <a:schemeClr val="tx1"/>
                </a:solidFill>
                <a:latin typeface="+mn-lt"/>
                <a:cs typeface="Arial" panose="020B0604020202020204" pitchFamily="34" charset="0"/>
              </a:rPr>
              <a:t>Copyright © 1973-2013 by Human Synergistics International. All Rights Reserved.</a:t>
            </a:r>
            <a:endParaRPr lang="en-US" altLang="en-US" sz="110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45407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srcRect t="4914" b="4830"/>
          <a:stretch/>
        </p:blipFill>
        <p:spPr bwMode="auto">
          <a:xfrm>
            <a:off x="2963693" y="1012020"/>
            <a:ext cx="6264614" cy="5845980"/>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n-US" kern="0" dirty="0">
                <a:ea typeface="Verdana" pitchFamily="34" charset="0"/>
                <a:cs typeface="Verdana" pitchFamily="34" charset="0"/>
              </a:rPr>
              <a:t>Impact of the Most Effective and Successful Leaders</a:t>
            </a:r>
            <a:endParaRPr lang="en-US" dirty="0"/>
          </a:p>
        </p:txBody>
      </p:sp>
    </p:spTree>
    <p:extLst>
      <p:ext uri="{BB962C8B-B14F-4D97-AF65-F5344CB8AC3E}">
        <p14:creationId xmlns:p14="http://schemas.microsoft.com/office/powerpoint/2010/main" val="954946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302919" y="1083962"/>
            <a:ext cx="5586162" cy="576221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t>Impact of the Least Effective and Successful Leaders</a:t>
            </a:r>
          </a:p>
        </p:txBody>
      </p:sp>
    </p:spTree>
    <p:extLst>
      <p:ext uri="{BB962C8B-B14F-4D97-AF65-F5344CB8AC3E}">
        <p14:creationId xmlns:p14="http://schemas.microsoft.com/office/powerpoint/2010/main" val="2152167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890712" y="1175252"/>
            <a:ext cx="4038600" cy="701675"/>
          </a:xfrm>
          <a:prstGeom prst="rect">
            <a:avLst/>
          </a:prstGeom>
          <a:noFill/>
          <a:ln w="9525">
            <a:noFill/>
            <a:miter lim="800000"/>
            <a:headEnd/>
            <a:tailEnd/>
          </a:ln>
        </p:spPr>
        <p:txBody>
          <a:bodyPr>
            <a:spAutoFit/>
          </a:bodyPr>
          <a:lstStyle/>
          <a:p>
            <a:pPr algn="ctr"/>
            <a:r>
              <a:rPr lang="en-US" sz="2000" b="1" dirty="0"/>
              <a:t>Emphasis on Praise</a:t>
            </a:r>
            <a:r>
              <a:rPr lang="en-US" sz="2000" dirty="0"/>
              <a:t> </a:t>
            </a:r>
          </a:p>
          <a:p>
            <a:pPr algn="ctr"/>
            <a:r>
              <a:rPr lang="en-US" sz="2000" dirty="0"/>
              <a:t>(n=12)</a:t>
            </a:r>
          </a:p>
        </p:txBody>
      </p:sp>
      <p:sp>
        <p:nvSpPr>
          <p:cNvPr id="6" name="Text Box 4"/>
          <p:cNvSpPr txBox="1">
            <a:spLocks noChangeArrowheads="1"/>
          </p:cNvSpPr>
          <p:nvPr/>
        </p:nvSpPr>
        <p:spPr bwMode="auto">
          <a:xfrm>
            <a:off x="6210300" y="1175252"/>
            <a:ext cx="4114800" cy="701675"/>
          </a:xfrm>
          <a:prstGeom prst="rect">
            <a:avLst/>
          </a:prstGeom>
          <a:noFill/>
          <a:ln w="9525">
            <a:noFill/>
            <a:miter lim="800000"/>
            <a:headEnd/>
            <a:tailEnd/>
          </a:ln>
        </p:spPr>
        <p:txBody>
          <a:bodyPr>
            <a:spAutoFit/>
          </a:bodyPr>
          <a:lstStyle/>
          <a:p>
            <a:pPr algn="ctr"/>
            <a:r>
              <a:rPr lang="en-US" sz="2000" b="1" dirty="0"/>
              <a:t>Emphasis on Criticism</a:t>
            </a:r>
            <a:r>
              <a:rPr lang="en-US" sz="2000" dirty="0"/>
              <a:t> </a:t>
            </a:r>
          </a:p>
          <a:p>
            <a:pPr algn="ctr"/>
            <a:r>
              <a:rPr lang="en-US" sz="2000" dirty="0"/>
              <a:t>(n=16)</a:t>
            </a:r>
          </a:p>
        </p:txBody>
      </p:sp>
      <p:pic>
        <p:nvPicPr>
          <p:cNvPr id="7" name="Picture 6"/>
          <p:cNvPicPr>
            <a:picLocks noChangeAspect="1" noChangeArrowheads="1"/>
          </p:cNvPicPr>
          <p:nvPr/>
        </p:nvPicPr>
        <p:blipFill>
          <a:blip r:embed="rId2" cstate="print"/>
          <a:srcRect/>
          <a:stretch>
            <a:fillRect/>
          </a:stretch>
        </p:blipFill>
        <p:spPr bwMode="auto">
          <a:xfrm>
            <a:off x="1814512" y="1876926"/>
            <a:ext cx="4114800" cy="4114800"/>
          </a:xfrm>
          <a:prstGeom prst="rect">
            <a:avLst/>
          </a:prstGeom>
          <a:noFill/>
          <a:ln w="9525" algn="ctr">
            <a:noFill/>
            <a:miter lim="800000"/>
            <a:headEnd/>
            <a:tailEnd/>
          </a:ln>
        </p:spPr>
      </p:pic>
      <p:pic>
        <p:nvPicPr>
          <p:cNvPr id="8" name="Picture 7"/>
          <p:cNvPicPr>
            <a:picLocks noChangeAspect="1" noChangeArrowheads="1"/>
          </p:cNvPicPr>
          <p:nvPr/>
        </p:nvPicPr>
        <p:blipFill>
          <a:blip r:embed="rId3" cstate="print"/>
          <a:srcRect/>
          <a:stretch>
            <a:fillRect/>
          </a:stretch>
        </p:blipFill>
        <p:spPr bwMode="auto">
          <a:xfrm>
            <a:off x="6291513" y="1876926"/>
            <a:ext cx="4114800" cy="4114800"/>
          </a:xfrm>
          <a:prstGeom prst="rect">
            <a:avLst/>
          </a:prstGeom>
          <a:noFill/>
          <a:ln w="9525" algn="ctr">
            <a:noFill/>
            <a:miter lim="800000"/>
            <a:headEnd/>
            <a:tailEnd/>
          </a:ln>
        </p:spPr>
      </p:pic>
      <p:sp>
        <p:nvSpPr>
          <p:cNvPr id="2" name="Title 1"/>
          <p:cNvSpPr>
            <a:spLocks noGrp="1"/>
          </p:cNvSpPr>
          <p:nvPr>
            <p:ph type="title"/>
          </p:nvPr>
        </p:nvSpPr>
        <p:spPr/>
        <p:txBody>
          <a:bodyPr>
            <a:normAutofit/>
          </a:bodyPr>
          <a:lstStyle/>
          <a:p>
            <a:r>
              <a:rPr lang="en-US" dirty="0"/>
              <a:t>Emphasis on Praise and Criticism</a:t>
            </a:r>
          </a:p>
        </p:txBody>
      </p:sp>
    </p:spTree>
    <p:extLst>
      <p:ext uri="{BB962C8B-B14F-4D97-AF65-F5344CB8AC3E}">
        <p14:creationId xmlns:p14="http://schemas.microsoft.com/office/powerpoint/2010/main" val="2534503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itle 1"/>
          <p:cNvSpPr>
            <a:spLocks noGrp="1"/>
          </p:cNvSpPr>
          <p:nvPr>
            <p:ph type="title"/>
          </p:nvPr>
        </p:nvSpPr>
        <p:spPr/>
        <p:txBody>
          <a:bodyPr/>
          <a:lstStyle/>
          <a:p>
            <a:r>
              <a:rPr lang="en-US" altLang="en-US" dirty="0"/>
              <a:t>Industry Profiles—Healthcare </a:t>
            </a:r>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1295400"/>
            <a:ext cx="22479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5" y="3902075"/>
            <a:ext cx="2230438"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srcRect/>
          <a:stretch>
            <a:fillRect/>
          </a:stretch>
        </p:blipFill>
        <p:spPr bwMode="auto">
          <a:xfrm>
            <a:off x="3962400" y="1774031"/>
            <a:ext cx="6503988" cy="4256088"/>
          </a:xfrm>
          <a:prstGeom prst="rect">
            <a:avLst/>
          </a:prstGeom>
          <a:noFill/>
          <a:ln w="9525">
            <a:solidFill>
              <a:schemeClr val="tx1"/>
            </a:solidFill>
            <a:miter lim="800000"/>
            <a:headEnd/>
            <a:tailEnd/>
          </a:ln>
          <a:effectLst>
            <a:outerShdw blurRad="254000" dist="50800" dir="5400000" algn="ctr" rotWithShape="0">
              <a:srgbClr val="000000">
                <a:alpha val="1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5262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altLang="en-US" sz="2400" dirty="0"/>
              <a:t>15 Years of Engagement Emphasis-Isolated Progress &amp; Limited Impact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5874952"/>
              </p:ext>
            </p:extLst>
          </p:nvPr>
        </p:nvGraphicFramePr>
        <p:xfrm>
          <a:off x="2078956" y="1154987"/>
          <a:ext cx="8034087" cy="446175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3809999" y="5616743"/>
            <a:ext cx="4572000" cy="923330"/>
          </a:xfrm>
          <a:prstGeom prst="rect">
            <a:avLst/>
          </a:prstGeom>
        </p:spPr>
        <p:txBody>
          <a:bodyPr>
            <a:spAutoFit/>
          </a:bodyPr>
          <a:lstStyle/>
          <a:p>
            <a:pPr marL="285750" indent="-285750">
              <a:buFont typeface="Arial" panose="020B0604020202020204" pitchFamily="34" charset="0"/>
              <a:buChar char="•"/>
            </a:pPr>
            <a:r>
              <a:rPr lang="en-US" i="1" dirty="0"/>
              <a:t>32% of U.S. employees engaged in 2015</a:t>
            </a:r>
            <a:endParaRPr lang="en-US" dirty="0"/>
          </a:p>
          <a:p>
            <a:pPr marL="285750" indent="-285750">
              <a:buFont typeface="Arial" panose="020B0604020202020204" pitchFamily="34" charset="0"/>
              <a:buChar char="•"/>
            </a:pPr>
            <a:r>
              <a:rPr lang="en-US" i="1" dirty="0"/>
              <a:t>Monthly averages largely consistent</a:t>
            </a:r>
            <a:endParaRPr lang="en-US" dirty="0"/>
          </a:p>
          <a:p>
            <a:pPr marL="285750" indent="-285750">
              <a:buFont typeface="Arial" panose="020B0604020202020204" pitchFamily="34" charset="0"/>
              <a:buChar char="•"/>
            </a:pPr>
            <a:r>
              <a:rPr lang="en-US" i="1" dirty="0"/>
              <a:t>Engagement flat since 2000</a:t>
            </a:r>
            <a:endParaRPr lang="en-US" dirty="0"/>
          </a:p>
        </p:txBody>
      </p:sp>
    </p:spTree>
    <p:extLst>
      <p:ext uri="{BB962C8B-B14F-4D97-AF65-F5344CB8AC3E}">
        <p14:creationId xmlns:p14="http://schemas.microsoft.com/office/powerpoint/2010/main" val="2379275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Learnings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893693"/>
              </p:ext>
            </p:extLst>
          </p:nvPr>
        </p:nvGraphicFramePr>
        <p:xfrm>
          <a:off x="1983797" y="1285585"/>
          <a:ext cx="8224405" cy="5068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916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t="12236" b="14797"/>
          <a:stretch/>
        </p:blipFill>
        <p:spPr>
          <a:xfrm>
            <a:off x="4447" y="0"/>
            <a:ext cx="12187553" cy="4321367"/>
          </a:xfrm>
          <a:prstGeom prst="rect">
            <a:avLst/>
          </a:prstGeom>
        </p:spPr>
      </p:pic>
      <p:sp>
        <p:nvSpPr>
          <p:cNvPr id="4" name="Rectangle 3"/>
          <p:cNvSpPr/>
          <p:nvPr/>
        </p:nvSpPr>
        <p:spPr>
          <a:xfrm>
            <a:off x="0" y="3429000"/>
            <a:ext cx="12192000" cy="892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Approaching the Human Side of the Business:</a:t>
            </a:r>
          </a:p>
          <a:p>
            <a:pPr algn="ctr"/>
            <a:r>
              <a:rPr lang="en-US" sz="2800" dirty="0">
                <a:latin typeface="+mj-lt"/>
              </a:rPr>
              <a:t> A Community Hospital</a:t>
            </a:r>
          </a:p>
        </p:txBody>
      </p:sp>
      <p:pic>
        <p:nvPicPr>
          <p:cNvPr id="6" name="Picture 5" descr="LHD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811" y="6389921"/>
            <a:ext cx="1253050" cy="351028"/>
          </a:xfrm>
          <a:prstGeom prst="rect">
            <a:avLst/>
          </a:prstGeom>
        </p:spPr>
      </p:pic>
      <p:sp>
        <p:nvSpPr>
          <p:cNvPr id="7" name="TextBox 6"/>
          <p:cNvSpPr txBox="1"/>
          <p:nvPr/>
        </p:nvSpPr>
        <p:spPr>
          <a:xfrm>
            <a:off x="11115162" y="6257841"/>
            <a:ext cx="933519" cy="215444"/>
          </a:xfrm>
          <a:prstGeom prst="rect">
            <a:avLst/>
          </a:prstGeom>
          <a:noFill/>
        </p:spPr>
        <p:txBody>
          <a:bodyPr wrap="none" rtlCol="0">
            <a:spAutoFit/>
          </a:bodyPr>
          <a:lstStyle/>
          <a:p>
            <a:r>
              <a:rPr lang="en-US" sz="800" b="1" dirty="0">
                <a:solidFill>
                  <a:schemeClr val="tx1">
                    <a:lumMod val="50000"/>
                    <a:lumOff val="50000"/>
                  </a:schemeClr>
                </a:solidFill>
                <a:latin typeface="Corbel"/>
                <a:cs typeface="Corbel"/>
              </a:rPr>
              <a:t>SPONSORED BY</a:t>
            </a:r>
          </a:p>
        </p:txBody>
      </p:sp>
    </p:spTree>
    <p:extLst>
      <p:ext uri="{BB962C8B-B14F-4D97-AF65-F5344CB8AC3E}">
        <p14:creationId xmlns:p14="http://schemas.microsoft.com/office/powerpoint/2010/main" val="36696713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8214" b="28783"/>
          <a:stretch/>
        </p:blipFill>
        <p:spPr>
          <a:xfrm>
            <a:off x="0" y="0"/>
            <a:ext cx="12192060" cy="4641273"/>
          </a:xfrm>
          <a:prstGeom prst="rect">
            <a:avLst/>
          </a:prstGeom>
        </p:spPr>
      </p:pic>
      <p:pic>
        <p:nvPicPr>
          <p:cNvPr id="4100" name="Picture 2" descr="spacer"/>
          <p:cNvPicPr>
            <a:picLocks noChangeAspect="1" noChangeArrowheads="1"/>
          </p:cNvPicPr>
          <p:nvPr/>
        </p:nvPicPr>
        <p:blipFill>
          <a:blip r:embed="rId4"/>
          <a:srcRect/>
          <a:stretch>
            <a:fillRect/>
          </a:stretch>
        </p:blipFill>
        <p:spPr bwMode="auto">
          <a:xfrm>
            <a:off x="2811463" y="2438401"/>
            <a:ext cx="1028700" cy="11113"/>
          </a:xfrm>
          <a:prstGeom prst="rect">
            <a:avLst/>
          </a:prstGeom>
          <a:noFill/>
          <a:ln w="9525">
            <a:noFill/>
            <a:miter lim="800000"/>
            <a:headEnd/>
            <a:tailEnd/>
          </a:ln>
        </p:spPr>
      </p:pic>
      <p:sp>
        <p:nvSpPr>
          <p:cNvPr id="4101" name="Rectangle 8"/>
          <p:cNvSpPr>
            <a:spLocks noChangeArrowheads="1"/>
          </p:cNvSpPr>
          <p:nvPr/>
        </p:nvSpPr>
        <p:spPr bwMode="auto">
          <a:xfrm>
            <a:off x="2971800" y="5105400"/>
            <a:ext cx="6400800" cy="1752600"/>
          </a:xfrm>
          <a:prstGeom prst="rect">
            <a:avLst/>
          </a:prstGeom>
          <a:noFill/>
          <a:ln w="9525">
            <a:noFill/>
            <a:miter lim="800000"/>
            <a:headEnd/>
            <a:tailEnd/>
          </a:ln>
        </p:spPr>
        <p:txBody>
          <a:bodyPr/>
          <a:lstStyle/>
          <a:p>
            <a:pPr algn="ctr" eaLnBrk="0" hangingPunct="0">
              <a:lnSpc>
                <a:spcPct val="90000"/>
              </a:lnSpc>
              <a:spcBef>
                <a:spcPct val="30000"/>
              </a:spcBef>
              <a:tabLst>
                <a:tab pos="914400" algn="l"/>
              </a:tabLst>
            </a:pPr>
            <a:endParaRPr lang="en-US" sz="2400" dirty="0">
              <a:latin typeface="Times New Roman" pitchFamily="18" charset="0"/>
            </a:endParaRPr>
          </a:p>
        </p:txBody>
      </p:sp>
      <p:sp>
        <p:nvSpPr>
          <p:cNvPr id="14" name="Subtitle 12"/>
          <p:cNvSpPr>
            <a:spLocks noGrp="1"/>
          </p:cNvSpPr>
          <p:nvPr>
            <p:ph type="subTitle" idx="1"/>
          </p:nvPr>
        </p:nvSpPr>
        <p:spPr>
          <a:xfrm>
            <a:off x="2438394" y="4585513"/>
            <a:ext cx="7315200" cy="1240473"/>
          </a:xfrm>
        </p:spPr>
        <p:txBody>
          <a:bodyPr rtlCol="0">
            <a:noAutofit/>
          </a:bodyPr>
          <a:lstStyle/>
          <a:p>
            <a:endParaRPr lang="en-US" sz="1100" dirty="0">
              <a:solidFill>
                <a:schemeClr val="tx1">
                  <a:tint val="75000"/>
                </a:schemeClr>
              </a:solidFill>
              <a:latin typeface="Verdana" pitchFamily="34" charset="0"/>
            </a:endParaRPr>
          </a:p>
          <a:p>
            <a:pPr>
              <a:lnSpc>
                <a:spcPct val="100000"/>
              </a:lnSpc>
              <a:spcBef>
                <a:spcPts val="0"/>
              </a:spcBef>
            </a:pPr>
            <a:r>
              <a:rPr lang="en-US" dirty="0">
                <a:solidFill>
                  <a:schemeClr val="tx1"/>
                </a:solidFill>
              </a:rPr>
              <a:t>January 25, 2017</a:t>
            </a:r>
          </a:p>
          <a:p>
            <a:pPr>
              <a:lnSpc>
                <a:spcPct val="100000"/>
              </a:lnSpc>
              <a:spcBef>
                <a:spcPts val="0"/>
              </a:spcBef>
            </a:pPr>
            <a:r>
              <a:rPr lang="en-US" dirty="0"/>
              <a:t>Scott W. Goodspeed, DHA, FACHE</a:t>
            </a:r>
          </a:p>
          <a:p>
            <a:pPr>
              <a:lnSpc>
                <a:spcPct val="100000"/>
              </a:lnSpc>
              <a:spcBef>
                <a:spcPts val="0"/>
              </a:spcBef>
            </a:pPr>
            <a:r>
              <a:rPr lang="en-US" dirty="0">
                <a:solidFill>
                  <a:schemeClr val="tx1"/>
                </a:solidFill>
              </a:rPr>
              <a:t>Director</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6979" y="6078943"/>
            <a:ext cx="3278041" cy="723901"/>
          </a:xfrm>
          <a:prstGeom prst="rect">
            <a:avLst/>
          </a:prstGeom>
        </p:spPr>
      </p:pic>
      <p:sp>
        <p:nvSpPr>
          <p:cNvPr id="13" name="Title 10"/>
          <p:cNvSpPr>
            <a:spLocks noGrp="1"/>
          </p:cNvSpPr>
          <p:nvPr>
            <p:ph type="ctrTitle"/>
          </p:nvPr>
        </p:nvSpPr>
        <p:spPr>
          <a:xfrm>
            <a:off x="0" y="3887184"/>
            <a:ext cx="12192000" cy="807396"/>
          </a:xfrm>
          <a:solidFill>
            <a:schemeClr val="accent1"/>
          </a:solidFill>
          <a:ln>
            <a:noFill/>
          </a:ln>
        </p:spPr>
        <p:txBody>
          <a:bodyPr rtlCol="0">
            <a:normAutofit fontScale="90000"/>
          </a:bodyPr>
          <a:lstStyle/>
          <a:p>
            <a:pPr>
              <a:tabLst>
                <a:tab pos="1371600" algn="l"/>
              </a:tabLst>
            </a:pPr>
            <a:r>
              <a:rPr lang="en-US" sz="2800" dirty="0">
                <a:solidFill>
                  <a:schemeClr val="bg1"/>
                </a:solidFill>
              </a:rPr>
              <a:t>Constructive Culture Keeps Turnover Ridiculously Low &amp; Improves Financial, Quality &amp; Team Performance</a:t>
            </a:r>
            <a:endParaRPr lang="en-US" sz="2800" dirty="0">
              <a:solidFill>
                <a:schemeClr val="bg1"/>
              </a:solidFill>
              <a:latin typeface="Verdana" pitchFamily="34" charset="0"/>
            </a:endParaRPr>
          </a:p>
        </p:txBody>
      </p:sp>
    </p:spTree>
    <p:extLst>
      <p:ext uri="{BB962C8B-B14F-4D97-AF65-F5344CB8AC3E}">
        <p14:creationId xmlns:p14="http://schemas.microsoft.com/office/powerpoint/2010/main" val="2938187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Iceberg of Ignorance</a:t>
            </a:r>
          </a:p>
        </p:txBody>
      </p:sp>
      <p:pic>
        <p:nvPicPr>
          <p:cNvPr id="4" name="Content Placeholder 3"/>
          <p:cNvPicPr>
            <a:picLocks noGrp="1" noChangeAspect="1"/>
          </p:cNvPicPr>
          <p:nvPr>
            <p:ph idx="1"/>
          </p:nvPr>
        </p:nvPicPr>
        <p:blipFill>
          <a:blip r:embed="rId2"/>
          <a:stretch>
            <a:fillRect/>
          </a:stretch>
        </p:blipFill>
        <p:spPr>
          <a:xfrm>
            <a:off x="2295526" y="1085240"/>
            <a:ext cx="7442033" cy="5518397"/>
          </a:xfrm>
          <a:prstGeom prst="rect">
            <a:avLst/>
          </a:prstGeom>
        </p:spPr>
      </p:pic>
    </p:spTree>
    <p:extLst>
      <p:ext uri="{BB962C8B-B14F-4D97-AF65-F5344CB8AC3E}">
        <p14:creationId xmlns:p14="http://schemas.microsoft.com/office/powerpoint/2010/main" val="3087016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The Organization</a:t>
            </a:r>
          </a:p>
        </p:txBody>
      </p:sp>
      <p:sp>
        <p:nvSpPr>
          <p:cNvPr id="6" name="Placeholder"/>
          <p:cNvSpPr txBox="1">
            <a:spLocks/>
          </p:cNvSpPr>
          <p:nvPr/>
        </p:nvSpPr>
        <p:spPr>
          <a:xfrm>
            <a:off x="3781316" y="6609022"/>
            <a:ext cx="4480512" cy="260648"/>
          </a:xfrm>
          <a:prstGeom prst="rect">
            <a:avLst/>
          </a:prstGeom>
          <a:noFill/>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800" dirty="0">
                <a:solidFill>
                  <a:schemeClr val="bg1">
                    <a:lumMod val="65000"/>
                  </a:schemeClr>
                </a:solidFill>
                <a:latin typeface="Arial"/>
              </a:rPr>
              <a:t>Research and Development by: Robert A. Cooke, Ph.D. and Janet L. Szumal, Ph.D.</a:t>
            </a:r>
            <a:endParaRPr lang="en-US" sz="800" dirty="0"/>
          </a:p>
        </p:txBody>
      </p:sp>
      <p:grpSp>
        <p:nvGrpSpPr>
          <p:cNvPr id="19" name="Group 18"/>
          <p:cNvGrpSpPr/>
          <p:nvPr/>
        </p:nvGrpSpPr>
        <p:grpSpPr>
          <a:xfrm>
            <a:off x="6560753" y="3758488"/>
            <a:ext cx="2444045" cy="2797577"/>
            <a:chOff x="5529321" y="3869923"/>
            <a:chExt cx="2444045" cy="2797577"/>
          </a:xfrm>
        </p:grpSpPr>
        <p:pic>
          <p:nvPicPr>
            <p:cNvPr id="10" name="Picture 150" descr="~hsCultureReport_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321" y="4229100"/>
              <a:ext cx="244404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750513" y="3869923"/>
              <a:ext cx="2222853" cy="369332"/>
            </a:xfrm>
            <a:prstGeom prst="rect">
              <a:avLst/>
            </a:prstGeom>
          </p:spPr>
          <p:txBody>
            <a:bodyPr wrap="none">
              <a:spAutoFit/>
            </a:bodyPr>
            <a:lstStyle/>
            <a:p>
              <a:r>
                <a:rPr lang="en-US" b="1" dirty="0"/>
                <a:t>Front Line Employees</a:t>
              </a:r>
            </a:p>
          </p:txBody>
        </p:sp>
      </p:grpSp>
      <p:grpSp>
        <p:nvGrpSpPr>
          <p:cNvPr id="18" name="Group 17"/>
          <p:cNvGrpSpPr/>
          <p:nvPr/>
        </p:nvGrpSpPr>
        <p:grpSpPr>
          <a:xfrm>
            <a:off x="3159785" y="3747182"/>
            <a:ext cx="2444044" cy="2808883"/>
            <a:chOff x="2067044" y="3870746"/>
            <a:chExt cx="2444044" cy="2808883"/>
          </a:xfrm>
        </p:grpSpPr>
        <p:pic>
          <p:nvPicPr>
            <p:cNvPr id="12" name="Picture 151" descr="~hsCultureReport_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7044" y="4241229"/>
              <a:ext cx="2444044"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163393" y="3870746"/>
              <a:ext cx="2347694" cy="369332"/>
            </a:xfrm>
            <a:prstGeom prst="rect">
              <a:avLst/>
            </a:prstGeom>
          </p:spPr>
          <p:txBody>
            <a:bodyPr wrap="none">
              <a:spAutoFit/>
            </a:bodyPr>
            <a:lstStyle/>
            <a:p>
              <a:r>
                <a:rPr lang="en-US" b="1" dirty="0"/>
                <a:t>Department Managers</a:t>
              </a:r>
            </a:p>
          </p:txBody>
        </p:sp>
      </p:grpSp>
      <p:grpSp>
        <p:nvGrpSpPr>
          <p:cNvPr id="5" name="Group 4"/>
          <p:cNvGrpSpPr/>
          <p:nvPr/>
        </p:nvGrpSpPr>
        <p:grpSpPr>
          <a:xfrm>
            <a:off x="4944711" y="967102"/>
            <a:ext cx="2438400" cy="2764543"/>
            <a:chOff x="3611262" y="1075307"/>
            <a:chExt cx="2438400" cy="2764543"/>
          </a:xfrm>
        </p:grpSpPr>
        <p:pic>
          <p:nvPicPr>
            <p:cNvPr id="8" name="Picture 399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11262" y="140145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003312" y="1075307"/>
              <a:ext cx="1654299" cy="369332"/>
            </a:xfrm>
            <a:prstGeom prst="rect">
              <a:avLst/>
            </a:prstGeom>
          </p:spPr>
          <p:txBody>
            <a:bodyPr wrap="none">
              <a:spAutoFit/>
            </a:bodyPr>
            <a:lstStyle/>
            <a:p>
              <a:pPr algn="ctr"/>
              <a:r>
                <a:rPr lang="en-US" b="1" dirty="0"/>
                <a:t>Executive Team</a:t>
              </a:r>
            </a:p>
          </p:txBody>
        </p:sp>
      </p:grpSp>
      <p:grpSp>
        <p:nvGrpSpPr>
          <p:cNvPr id="17" name="Group 16"/>
          <p:cNvGrpSpPr/>
          <p:nvPr/>
        </p:nvGrpSpPr>
        <p:grpSpPr>
          <a:xfrm>
            <a:off x="8159580" y="992003"/>
            <a:ext cx="2406351" cy="2795161"/>
            <a:chOff x="6635579" y="1034534"/>
            <a:chExt cx="2406351" cy="2795161"/>
          </a:xfrm>
        </p:grpSpPr>
        <p:pic>
          <p:nvPicPr>
            <p:cNvPr id="7" name="Picture 399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35579" y="1423344"/>
              <a:ext cx="2406351" cy="240635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244828" y="1034534"/>
              <a:ext cx="1084015" cy="369332"/>
            </a:xfrm>
            <a:prstGeom prst="rect">
              <a:avLst/>
            </a:prstGeom>
          </p:spPr>
          <p:txBody>
            <a:bodyPr wrap="none">
              <a:spAutoFit/>
            </a:bodyPr>
            <a:lstStyle/>
            <a:p>
              <a:r>
                <a:rPr lang="en-US" b="1" dirty="0"/>
                <a:t>Providers</a:t>
              </a:r>
            </a:p>
          </p:txBody>
        </p:sp>
      </p:grpSp>
      <p:grpSp>
        <p:nvGrpSpPr>
          <p:cNvPr id="4" name="Group 3"/>
          <p:cNvGrpSpPr/>
          <p:nvPr/>
        </p:nvGrpSpPr>
        <p:grpSpPr>
          <a:xfrm>
            <a:off x="2099134" y="992002"/>
            <a:ext cx="2242520" cy="2609436"/>
            <a:chOff x="665763" y="1034534"/>
            <a:chExt cx="2242520" cy="2609436"/>
          </a:xfrm>
        </p:grpSpPr>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5763" y="1401450"/>
              <a:ext cx="2242520" cy="224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377698" y="1034534"/>
              <a:ext cx="754117" cy="646331"/>
            </a:xfrm>
            <a:prstGeom prst="rect">
              <a:avLst/>
            </a:prstGeom>
          </p:spPr>
          <p:txBody>
            <a:bodyPr wrap="none">
              <a:spAutoFit/>
            </a:bodyPr>
            <a:lstStyle/>
            <a:p>
              <a:r>
                <a:rPr lang="en-US" b="1" dirty="0">
                  <a:cs typeface="Arial" panose="020B0604020202020204" pitchFamily="34" charset="0"/>
                </a:rPr>
                <a:t>Board</a:t>
              </a:r>
            </a:p>
            <a:p>
              <a:endParaRPr lang="en-US" b="1" dirty="0">
                <a:cs typeface="Arial" panose="020B0604020202020204" pitchFamily="34" charset="0"/>
              </a:endParaRPr>
            </a:p>
          </p:txBody>
        </p:sp>
      </p:grpSp>
    </p:spTree>
    <p:extLst>
      <p:ext uri="{BB962C8B-B14F-4D97-AF65-F5344CB8AC3E}">
        <p14:creationId xmlns:p14="http://schemas.microsoft.com/office/powerpoint/2010/main" val="2295547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Complexity of True Culture </a:t>
            </a:r>
          </a:p>
        </p:txBody>
      </p:sp>
      <p:sp>
        <p:nvSpPr>
          <p:cNvPr id="12" name="Rectangle 2"/>
          <p:cNvSpPr txBox="1">
            <a:spLocks noChangeArrowheads="1"/>
          </p:cNvSpPr>
          <p:nvPr/>
        </p:nvSpPr>
        <p:spPr bwMode="auto">
          <a:xfrm>
            <a:off x="2693988" y="4698031"/>
            <a:ext cx="2667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a:lstStyle>
          <a:p>
            <a:pPr algn="ctr">
              <a:defRPr/>
            </a:pPr>
            <a:r>
              <a:rPr lang="en-US" altLang="en-US" sz="1400" b="1" kern="0" dirty="0">
                <a:solidFill>
                  <a:schemeClr val="tx1"/>
                </a:solidFill>
                <a:latin typeface="+mn-lt"/>
              </a:rPr>
              <a:t>MANAGEMENT</a:t>
            </a:r>
          </a:p>
          <a:p>
            <a:pPr algn="ctr">
              <a:defRPr/>
            </a:pPr>
            <a:r>
              <a:rPr lang="en-US" altLang="en-US" sz="1200" kern="0" dirty="0">
                <a:solidFill>
                  <a:schemeClr val="tx2">
                    <a:lumMod val="75000"/>
                    <a:lumOff val="25000"/>
                  </a:schemeClr>
                </a:solidFill>
                <a:latin typeface="+mn-lt"/>
              </a:rPr>
              <a:t>Management/Impact</a:t>
            </a:r>
            <a:r>
              <a:rPr lang="en-US" altLang="en-US" sz="1200" kern="0" baseline="30000" dirty="0">
                <a:solidFill>
                  <a:schemeClr val="tx2">
                    <a:lumMod val="75000"/>
                    <a:lumOff val="25000"/>
                  </a:schemeClr>
                </a:solidFill>
                <a:latin typeface="+mn-lt"/>
              </a:rPr>
              <a:t>®</a:t>
            </a:r>
            <a:r>
              <a:rPr lang="en-US" altLang="en-US" sz="1200" kern="0" dirty="0">
                <a:solidFill>
                  <a:schemeClr val="tx2">
                    <a:lumMod val="75000"/>
                    <a:lumOff val="25000"/>
                  </a:schemeClr>
                </a:solidFill>
                <a:latin typeface="+mn-lt"/>
              </a:rPr>
              <a:t> (M/I) </a:t>
            </a:r>
          </a:p>
        </p:txBody>
      </p:sp>
      <p:sp>
        <p:nvSpPr>
          <p:cNvPr id="13" name="Rectangle 2"/>
          <p:cNvSpPr txBox="1">
            <a:spLocks noChangeArrowheads="1"/>
          </p:cNvSpPr>
          <p:nvPr/>
        </p:nvSpPr>
        <p:spPr bwMode="auto">
          <a:xfrm>
            <a:off x="1524000" y="5518288"/>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a:lstStyle>
          <a:p>
            <a:pPr algn="ctr">
              <a:defRPr/>
            </a:pPr>
            <a:r>
              <a:rPr lang="en-US" altLang="en-US" sz="1400" b="1" kern="0" dirty="0">
                <a:solidFill>
                  <a:schemeClr val="tx1"/>
                </a:solidFill>
                <a:latin typeface="+mn-lt"/>
              </a:rPr>
              <a:t>INDIVIDUALS</a:t>
            </a:r>
          </a:p>
          <a:p>
            <a:pPr algn="ctr">
              <a:defRPr/>
            </a:pPr>
            <a:r>
              <a:rPr lang="en-US" altLang="en-US" sz="1200" kern="0" dirty="0">
                <a:solidFill>
                  <a:schemeClr val="tx2">
                    <a:lumMod val="75000"/>
                    <a:lumOff val="25000"/>
                  </a:schemeClr>
                </a:solidFill>
                <a:latin typeface="+mn-lt"/>
              </a:rPr>
              <a:t>Life Styles Inventory</a:t>
            </a:r>
            <a:r>
              <a:rPr lang="en-US" altLang="en-US" sz="1200" kern="0" baseline="30000" dirty="0">
                <a:solidFill>
                  <a:schemeClr val="tx2">
                    <a:lumMod val="75000"/>
                    <a:lumOff val="25000"/>
                  </a:schemeClr>
                </a:solidFill>
                <a:latin typeface="+mn-lt"/>
              </a:rPr>
              <a:t>™</a:t>
            </a:r>
            <a:r>
              <a:rPr lang="en-US" altLang="en-US" sz="1200" kern="0" dirty="0">
                <a:solidFill>
                  <a:schemeClr val="tx2">
                    <a:lumMod val="75000"/>
                    <a:lumOff val="25000"/>
                  </a:schemeClr>
                </a:solidFill>
                <a:latin typeface="+mn-lt"/>
              </a:rPr>
              <a:t> (LSI) </a:t>
            </a:r>
          </a:p>
        </p:txBody>
      </p:sp>
      <p:sp>
        <p:nvSpPr>
          <p:cNvPr id="14" name="Rectangle 2"/>
          <p:cNvSpPr txBox="1">
            <a:spLocks noChangeArrowheads="1"/>
          </p:cNvSpPr>
          <p:nvPr/>
        </p:nvSpPr>
        <p:spPr bwMode="auto">
          <a:xfrm>
            <a:off x="6332538" y="3583606"/>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a:lstStyle>
          <a:p>
            <a:pPr algn="ctr">
              <a:defRPr/>
            </a:pPr>
            <a:r>
              <a:rPr lang="en-US" altLang="en-US" sz="1400" b="1" kern="0" dirty="0">
                <a:solidFill>
                  <a:schemeClr val="tx1"/>
                </a:solidFill>
                <a:latin typeface="+mn-lt"/>
              </a:rPr>
              <a:t>TEAMS</a:t>
            </a:r>
          </a:p>
          <a:p>
            <a:pPr algn="ctr">
              <a:defRPr/>
            </a:pPr>
            <a:r>
              <a:rPr lang="en-US" altLang="en-US" sz="1200" kern="0" dirty="0">
                <a:solidFill>
                  <a:schemeClr val="tx2">
                    <a:lumMod val="75000"/>
                    <a:lumOff val="25000"/>
                  </a:schemeClr>
                </a:solidFill>
                <a:latin typeface="+mn-lt"/>
              </a:rPr>
              <a:t>Group Styles Inventory</a:t>
            </a:r>
            <a:r>
              <a:rPr lang="en-US" altLang="en-US" sz="1200" kern="0" baseline="30000" dirty="0">
                <a:solidFill>
                  <a:schemeClr val="tx2">
                    <a:lumMod val="75000"/>
                    <a:lumOff val="25000"/>
                  </a:schemeClr>
                </a:solidFill>
                <a:latin typeface="+mn-lt"/>
              </a:rPr>
              <a:t>™</a:t>
            </a:r>
            <a:r>
              <a:rPr lang="en-US" altLang="en-US" sz="1200" kern="0" dirty="0">
                <a:solidFill>
                  <a:schemeClr val="tx2">
                    <a:lumMod val="75000"/>
                    <a:lumOff val="25000"/>
                  </a:schemeClr>
                </a:solidFill>
                <a:latin typeface="+mn-lt"/>
              </a:rPr>
              <a:t> (GSI)</a:t>
            </a:r>
            <a:r>
              <a:rPr lang="en-US" altLang="en-US" sz="1400" kern="0" dirty="0">
                <a:solidFill>
                  <a:schemeClr val="tx2">
                    <a:lumMod val="75000"/>
                    <a:lumOff val="25000"/>
                  </a:schemeClr>
                </a:solidFill>
                <a:latin typeface="+mn-lt"/>
              </a:rPr>
              <a:t> </a:t>
            </a:r>
          </a:p>
        </p:txBody>
      </p:sp>
      <p:sp>
        <p:nvSpPr>
          <p:cNvPr id="15" name="Rectangle 2"/>
          <p:cNvSpPr txBox="1">
            <a:spLocks noChangeArrowheads="1"/>
          </p:cNvSpPr>
          <p:nvPr/>
        </p:nvSpPr>
        <p:spPr bwMode="auto">
          <a:xfrm>
            <a:off x="4259263" y="4209081"/>
            <a:ext cx="2667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a:lstStyle>
          <a:p>
            <a:pPr algn="ctr">
              <a:defRPr/>
            </a:pPr>
            <a:r>
              <a:rPr lang="en-US" altLang="en-US" sz="1400" b="1" kern="0" dirty="0">
                <a:solidFill>
                  <a:schemeClr val="tx1"/>
                </a:solidFill>
                <a:latin typeface="+mn-lt"/>
              </a:rPr>
              <a:t>LEADERSHIP</a:t>
            </a:r>
          </a:p>
          <a:p>
            <a:pPr algn="ctr">
              <a:defRPr/>
            </a:pPr>
            <a:r>
              <a:rPr lang="en-US" altLang="en-US" sz="1200" kern="0" dirty="0">
                <a:solidFill>
                  <a:schemeClr val="tx2">
                    <a:lumMod val="75000"/>
                    <a:lumOff val="25000"/>
                  </a:schemeClr>
                </a:solidFill>
                <a:latin typeface="+mn-lt"/>
              </a:rPr>
              <a:t>Leadership/Impact</a:t>
            </a:r>
            <a:r>
              <a:rPr lang="en-US" altLang="en-US" sz="1200" kern="0" baseline="30000" dirty="0">
                <a:solidFill>
                  <a:schemeClr val="tx2">
                    <a:lumMod val="75000"/>
                    <a:lumOff val="25000"/>
                  </a:schemeClr>
                </a:solidFill>
                <a:latin typeface="+mn-lt"/>
              </a:rPr>
              <a:t>®</a:t>
            </a:r>
            <a:r>
              <a:rPr lang="en-US" altLang="en-US" sz="1200" kern="0" dirty="0">
                <a:solidFill>
                  <a:schemeClr val="tx2">
                    <a:lumMod val="75000"/>
                    <a:lumOff val="25000"/>
                  </a:schemeClr>
                </a:solidFill>
                <a:latin typeface="+mn-lt"/>
              </a:rPr>
              <a:t> (L/I) </a:t>
            </a:r>
          </a:p>
        </p:txBody>
      </p:sp>
      <p:pic>
        <p:nvPicPr>
          <p:cNvPr id="40970" name="Picture 20"/>
          <p:cNvPicPr>
            <a:picLocks noChangeAspect="1"/>
          </p:cNvPicPr>
          <p:nvPr/>
        </p:nvPicPr>
        <p:blipFill>
          <a:blip r:embed="rId3">
            <a:extLst>
              <a:ext uri="{28A0092B-C50C-407E-A947-70E740481C1C}">
                <a14:useLocalDpi xmlns:a14="http://schemas.microsoft.com/office/drawing/2010/main" val="0"/>
              </a:ext>
            </a:extLst>
          </a:blip>
          <a:srcRect l="22917" t="14246" r="26949" b="11674"/>
          <a:stretch>
            <a:fillRect/>
          </a:stretch>
        </p:blipFill>
        <p:spPr bwMode="auto">
          <a:xfrm>
            <a:off x="2167020" y="4439270"/>
            <a:ext cx="6921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21"/>
          <p:cNvPicPr>
            <a:picLocks noChangeAspect="1"/>
          </p:cNvPicPr>
          <p:nvPr/>
        </p:nvPicPr>
        <p:blipFill>
          <a:blip r:embed="rId4">
            <a:extLst>
              <a:ext uri="{28A0092B-C50C-407E-A947-70E740481C1C}">
                <a14:useLocalDpi xmlns:a14="http://schemas.microsoft.com/office/drawing/2010/main" val="0"/>
              </a:ext>
            </a:extLst>
          </a:blip>
          <a:srcRect l="21861" t="10078" r="17749" b="12631"/>
          <a:stretch>
            <a:fillRect/>
          </a:stretch>
        </p:blipFill>
        <p:spPr bwMode="auto">
          <a:xfrm>
            <a:off x="5175251" y="3175620"/>
            <a:ext cx="83502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22"/>
          <p:cNvPicPr>
            <a:picLocks noChangeAspect="1"/>
          </p:cNvPicPr>
          <p:nvPr/>
        </p:nvPicPr>
        <p:blipFill>
          <a:blip r:embed="rId5">
            <a:extLst>
              <a:ext uri="{28A0092B-C50C-407E-A947-70E740481C1C}">
                <a14:useLocalDpi xmlns:a14="http://schemas.microsoft.com/office/drawing/2010/main" val="0"/>
              </a:ext>
            </a:extLst>
          </a:blip>
          <a:srcRect l="26994" t="12064" r="21057" b="6602"/>
          <a:stretch>
            <a:fillRect/>
          </a:stretch>
        </p:blipFill>
        <p:spPr bwMode="auto">
          <a:xfrm>
            <a:off x="3656013" y="3710606"/>
            <a:ext cx="7175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23"/>
          <p:cNvPicPr>
            <a:picLocks noChangeAspect="1"/>
          </p:cNvPicPr>
          <p:nvPr/>
        </p:nvPicPr>
        <p:blipFill>
          <a:blip r:embed="rId6" cstate="print">
            <a:extLst>
              <a:ext uri="{28A0092B-C50C-407E-A947-70E740481C1C}">
                <a14:useLocalDpi xmlns:a14="http://schemas.microsoft.com/office/drawing/2010/main" val="0"/>
              </a:ext>
            </a:extLst>
          </a:blip>
          <a:srcRect t="16154" b="23103"/>
          <a:stretch>
            <a:fillRect/>
          </a:stretch>
        </p:blipFill>
        <p:spPr bwMode="auto">
          <a:xfrm>
            <a:off x="6553201" y="2586656"/>
            <a:ext cx="166211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24"/>
          <p:cNvPicPr>
            <a:picLocks noChangeAspect="1"/>
          </p:cNvPicPr>
          <p:nvPr/>
        </p:nvPicPr>
        <p:blipFill>
          <a:blip r:embed="rId7">
            <a:extLst>
              <a:ext uri="{28A0092B-C50C-407E-A947-70E740481C1C}">
                <a14:useLocalDpi xmlns:a14="http://schemas.microsoft.com/office/drawing/2010/main" val="0"/>
              </a:ext>
            </a:extLst>
          </a:blip>
          <a:srcRect l="13637" t="9869" r="13637" b="12247"/>
          <a:stretch>
            <a:fillRect/>
          </a:stretch>
        </p:blipFill>
        <p:spPr bwMode="auto">
          <a:xfrm>
            <a:off x="8794543" y="1242045"/>
            <a:ext cx="1330325"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25"/>
          <p:cNvPicPr>
            <a:picLocks noChangeAspect="1"/>
          </p:cNvPicPr>
          <p:nvPr/>
        </p:nvPicPr>
        <p:blipFill>
          <a:blip r:embed="rId3">
            <a:extLst>
              <a:ext uri="{28A0092B-C50C-407E-A947-70E740481C1C}">
                <a14:useLocalDpi xmlns:a14="http://schemas.microsoft.com/office/drawing/2010/main" val="0"/>
              </a:ext>
            </a:extLst>
          </a:blip>
          <a:srcRect l="47984" t="35852" r="42072" b="53496"/>
          <a:stretch>
            <a:fillRect/>
          </a:stretch>
        </p:blipFill>
        <p:spPr bwMode="auto">
          <a:xfrm>
            <a:off x="1828800" y="1413495"/>
            <a:ext cx="3619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6" name="TextBox 1"/>
          <p:cNvSpPr txBox="1">
            <a:spLocks noChangeArrowheads="1"/>
          </p:cNvSpPr>
          <p:nvPr/>
        </p:nvSpPr>
        <p:spPr bwMode="auto">
          <a:xfrm>
            <a:off x="2365375" y="1413494"/>
            <a:ext cx="1362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eaLnBrk="1" hangingPunct="1">
              <a:spcBef>
                <a:spcPct val="0"/>
              </a:spcBef>
              <a:buFontTx/>
              <a:buNone/>
            </a:pPr>
            <a:r>
              <a:rPr lang="en-US" altLang="en-US" sz="1800" dirty="0">
                <a:solidFill>
                  <a:schemeClr val="tx1"/>
                </a:solidFill>
                <a:latin typeface="+mn-lt"/>
              </a:rPr>
              <a:t>Constructive</a:t>
            </a:r>
          </a:p>
        </p:txBody>
      </p:sp>
      <p:sp>
        <p:nvSpPr>
          <p:cNvPr id="40977" name="TextBox 27"/>
          <p:cNvSpPr txBox="1">
            <a:spLocks noChangeArrowheads="1"/>
          </p:cNvSpPr>
          <p:nvPr/>
        </p:nvSpPr>
        <p:spPr bwMode="auto">
          <a:xfrm>
            <a:off x="2384426" y="2350119"/>
            <a:ext cx="11801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eaLnBrk="1" hangingPunct="1">
              <a:spcBef>
                <a:spcPct val="0"/>
              </a:spcBef>
              <a:buFontTx/>
              <a:buNone/>
            </a:pPr>
            <a:r>
              <a:rPr lang="en-US" altLang="en-US" sz="1800" dirty="0">
                <a:solidFill>
                  <a:schemeClr val="tx1"/>
                </a:solidFill>
                <a:latin typeface="+mn-lt"/>
              </a:rPr>
              <a:t>Aggressive</a:t>
            </a:r>
          </a:p>
        </p:txBody>
      </p:sp>
      <p:sp>
        <p:nvSpPr>
          <p:cNvPr id="40978" name="TextBox 29"/>
          <p:cNvSpPr txBox="1">
            <a:spLocks noChangeArrowheads="1"/>
          </p:cNvSpPr>
          <p:nvPr/>
        </p:nvSpPr>
        <p:spPr bwMode="auto">
          <a:xfrm>
            <a:off x="2384426" y="1864344"/>
            <a:ext cx="8587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eaLnBrk="1" hangingPunct="1">
              <a:spcBef>
                <a:spcPct val="0"/>
              </a:spcBef>
              <a:buFontTx/>
              <a:buNone/>
            </a:pPr>
            <a:r>
              <a:rPr lang="en-US" altLang="en-US" sz="1800" dirty="0">
                <a:solidFill>
                  <a:schemeClr val="tx1"/>
                </a:solidFill>
                <a:latin typeface="+mn-lt"/>
              </a:rPr>
              <a:t>Passive</a:t>
            </a:r>
          </a:p>
        </p:txBody>
      </p:sp>
      <p:pic>
        <p:nvPicPr>
          <p:cNvPr id="40979" name="Picture 30"/>
          <p:cNvPicPr>
            <a:picLocks noChangeAspect="1"/>
          </p:cNvPicPr>
          <p:nvPr/>
        </p:nvPicPr>
        <p:blipFill>
          <a:blip r:embed="rId4">
            <a:extLst>
              <a:ext uri="{28A0092B-C50C-407E-A947-70E740481C1C}">
                <a14:useLocalDpi xmlns:a14="http://schemas.microsoft.com/office/drawing/2010/main" val="0"/>
              </a:ext>
            </a:extLst>
          </a:blip>
          <a:srcRect l="47276" t="36929" r="40175" b="51184"/>
          <a:stretch>
            <a:fillRect/>
          </a:stretch>
        </p:blipFill>
        <p:spPr bwMode="auto">
          <a:xfrm>
            <a:off x="1828800" y="1864344"/>
            <a:ext cx="3619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31"/>
          <p:cNvPicPr>
            <a:picLocks noChangeAspect="1"/>
          </p:cNvPicPr>
          <p:nvPr/>
        </p:nvPicPr>
        <p:blipFill>
          <a:blip r:embed="rId5">
            <a:extLst>
              <a:ext uri="{28A0092B-C50C-407E-A947-70E740481C1C}">
                <a14:useLocalDpi xmlns:a14="http://schemas.microsoft.com/office/drawing/2010/main" val="0"/>
              </a:ext>
            </a:extLst>
          </a:blip>
          <a:srcRect l="47095" t="37215" r="43517" b="53517"/>
          <a:stretch>
            <a:fillRect/>
          </a:stretch>
        </p:blipFill>
        <p:spPr bwMode="auto">
          <a:xfrm>
            <a:off x="1828800" y="2307257"/>
            <a:ext cx="3619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a:off x="4542927" y="6139392"/>
            <a:ext cx="3106146" cy="365760"/>
          </a:xfrm>
          <a:prstGeom prst="rect">
            <a:avLst/>
          </a:prstGeom>
        </p:spPr>
      </p:pic>
      <p:sp>
        <p:nvSpPr>
          <p:cNvPr id="11" name="Rectangle 2"/>
          <p:cNvSpPr txBox="1">
            <a:spLocks noChangeArrowheads="1"/>
          </p:cNvSpPr>
          <p:nvPr/>
        </p:nvSpPr>
        <p:spPr bwMode="auto">
          <a:xfrm>
            <a:off x="7981950" y="2530475"/>
            <a:ext cx="286652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a:lstStyle>
          <a:p>
            <a:pPr algn="ctr">
              <a:defRPr/>
            </a:pPr>
            <a:r>
              <a:rPr lang="en-US" altLang="en-US" sz="1400" b="1" kern="0" dirty="0">
                <a:solidFill>
                  <a:schemeClr val="tx1"/>
                </a:solidFill>
                <a:latin typeface="+mn-lt"/>
              </a:rPr>
              <a:t>ORGANIZATIONS</a:t>
            </a:r>
          </a:p>
          <a:p>
            <a:pPr algn="ctr">
              <a:defRPr/>
            </a:pPr>
            <a:r>
              <a:rPr lang="en-US" altLang="en-US" sz="1200" kern="0" dirty="0">
                <a:solidFill>
                  <a:schemeClr val="tx2">
                    <a:lumMod val="75000"/>
                    <a:lumOff val="25000"/>
                  </a:schemeClr>
                </a:solidFill>
                <a:latin typeface="+mn-lt"/>
              </a:rPr>
              <a:t>Organizational Culture Inventory</a:t>
            </a:r>
            <a:r>
              <a:rPr lang="en-US" altLang="en-US" sz="1200" kern="0" baseline="30000" dirty="0">
                <a:solidFill>
                  <a:schemeClr val="tx2">
                    <a:lumMod val="75000"/>
                    <a:lumOff val="25000"/>
                  </a:schemeClr>
                </a:solidFill>
                <a:latin typeface="+mn-lt"/>
              </a:rPr>
              <a:t>®</a:t>
            </a:r>
            <a:r>
              <a:rPr lang="en-US" altLang="en-US" sz="1200" kern="0" dirty="0">
                <a:solidFill>
                  <a:schemeClr val="tx2">
                    <a:lumMod val="75000"/>
                    <a:lumOff val="25000"/>
                  </a:schemeClr>
                </a:solidFill>
                <a:latin typeface="+mn-lt"/>
              </a:rPr>
              <a:t> (OCI</a:t>
            </a:r>
            <a:r>
              <a:rPr lang="en-US" altLang="en-US" sz="1200" kern="0" baseline="44000" dirty="0">
                <a:solidFill>
                  <a:schemeClr val="tx2">
                    <a:lumMod val="75000"/>
                    <a:lumOff val="25000"/>
                  </a:schemeClr>
                </a:solidFill>
                <a:latin typeface="+mn-lt"/>
              </a:rPr>
              <a:t>®</a:t>
            </a:r>
            <a:r>
              <a:rPr lang="en-US" altLang="en-US" sz="1200" kern="0" dirty="0">
                <a:solidFill>
                  <a:schemeClr val="tx2">
                    <a:lumMod val="75000"/>
                    <a:lumOff val="25000"/>
                  </a:schemeClr>
                </a:solidFill>
                <a:latin typeface="+mn-lt"/>
              </a:rPr>
              <a:t>) </a:t>
            </a:r>
          </a:p>
        </p:txBody>
      </p:sp>
    </p:spTree>
    <p:extLst>
      <p:ext uri="{BB962C8B-B14F-4D97-AF65-F5344CB8AC3E}">
        <p14:creationId xmlns:p14="http://schemas.microsoft.com/office/powerpoint/2010/main" val="1258711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Joe’s Management Impact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090" y="1257993"/>
            <a:ext cx="8491821" cy="5098358"/>
          </a:xfrm>
          <a:prstGeom prst="rect">
            <a:avLst/>
          </a:prstGeom>
        </p:spPr>
      </p:pic>
    </p:spTree>
    <p:extLst>
      <p:ext uri="{BB962C8B-B14F-4D97-AF65-F5344CB8AC3E}">
        <p14:creationId xmlns:p14="http://schemas.microsoft.com/office/powerpoint/2010/main" val="2733321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Joe’s Management Impact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597" y="967132"/>
            <a:ext cx="5480806" cy="5669280"/>
          </a:xfrm>
          <a:prstGeom prst="rect">
            <a:avLst/>
          </a:prstGeom>
        </p:spPr>
      </p:pic>
      <p:pic>
        <p:nvPicPr>
          <p:cNvPr id="3" name="Picture 2"/>
          <p:cNvPicPr>
            <a:picLocks noChangeAspect="1"/>
          </p:cNvPicPr>
          <p:nvPr/>
        </p:nvPicPr>
        <p:blipFill>
          <a:blip r:embed="rId4"/>
          <a:stretch>
            <a:fillRect/>
          </a:stretch>
        </p:blipFill>
        <p:spPr>
          <a:xfrm>
            <a:off x="8330905" y="5493652"/>
            <a:ext cx="2213944" cy="457200"/>
          </a:xfrm>
          <a:prstGeom prst="rect">
            <a:avLst/>
          </a:prstGeom>
        </p:spPr>
      </p:pic>
      <p:pic>
        <p:nvPicPr>
          <p:cNvPr id="4" name="Picture 3"/>
          <p:cNvPicPr>
            <a:picLocks noChangeAspect="1"/>
          </p:cNvPicPr>
          <p:nvPr/>
        </p:nvPicPr>
        <p:blipFill>
          <a:blip r:embed="rId5"/>
          <a:stretch>
            <a:fillRect/>
          </a:stretch>
        </p:blipFill>
        <p:spPr>
          <a:xfrm>
            <a:off x="8338390" y="6042172"/>
            <a:ext cx="2329610" cy="274320"/>
          </a:xfrm>
          <a:prstGeom prst="rect">
            <a:avLst/>
          </a:prstGeom>
        </p:spPr>
      </p:pic>
    </p:spTree>
    <p:extLst>
      <p:ext uri="{BB962C8B-B14F-4D97-AF65-F5344CB8AC3E}">
        <p14:creationId xmlns:p14="http://schemas.microsoft.com/office/powerpoint/2010/main" val="2405067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Tysha’s Management Impact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444" y="1218367"/>
            <a:ext cx="8631113" cy="5137985"/>
          </a:xfrm>
          <a:prstGeom prst="rect">
            <a:avLst/>
          </a:prstGeom>
        </p:spPr>
      </p:pic>
    </p:spTree>
    <p:extLst>
      <p:ext uri="{BB962C8B-B14F-4D97-AF65-F5344CB8AC3E}">
        <p14:creationId xmlns:p14="http://schemas.microsoft.com/office/powerpoint/2010/main" val="2501139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Tysha’s Management Impact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1" y="960641"/>
            <a:ext cx="5743487" cy="5669280"/>
          </a:xfrm>
          <a:prstGeom prst="rect">
            <a:avLst/>
          </a:prstGeom>
        </p:spPr>
      </p:pic>
      <p:pic>
        <p:nvPicPr>
          <p:cNvPr id="3" name="Picture 2"/>
          <p:cNvPicPr>
            <a:picLocks noChangeAspect="1"/>
          </p:cNvPicPr>
          <p:nvPr/>
        </p:nvPicPr>
        <p:blipFill>
          <a:blip r:embed="rId4"/>
          <a:stretch>
            <a:fillRect/>
          </a:stretch>
        </p:blipFill>
        <p:spPr>
          <a:xfrm>
            <a:off x="8301658" y="5563799"/>
            <a:ext cx="2213943" cy="457200"/>
          </a:xfrm>
          <a:prstGeom prst="rect">
            <a:avLst/>
          </a:prstGeom>
        </p:spPr>
      </p:pic>
      <p:pic>
        <p:nvPicPr>
          <p:cNvPr id="4" name="Picture 3"/>
          <p:cNvPicPr>
            <a:picLocks noChangeAspect="1"/>
          </p:cNvPicPr>
          <p:nvPr/>
        </p:nvPicPr>
        <p:blipFill>
          <a:blip r:embed="rId5"/>
          <a:stretch>
            <a:fillRect/>
          </a:stretch>
        </p:blipFill>
        <p:spPr>
          <a:xfrm>
            <a:off x="8338390" y="6046735"/>
            <a:ext cx="2329610" cy="274320"/>
          </a:xfrm>
          <a:prstGeom prst="rect">
            <a:avLst/>
          </a:prstGeom>
        </p:spPr>
      </p:pic>
    </p:spTree>
    <p:extLst>
      <p:ext uri="{BB962C8B-B14F-4D97-AF65-F5344CB8AC3E}">
        <p14:creationId xmlns:p14="http://schemas.microsoft.com/office/powerpoint/2010/main" val="42427671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Brad’s Management Impact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429" y="1094640"/>
            <a:ext cx="9111141" cy="5624731"/>
          </a:xfrm>
          <a:prstGeom prst="rect">
            <a:avLst/>
          </a:prstGeom>
        </p:spPr>
      </p:pic>
    </p:spTree>
    <p:extLst>
      <p:ext uri="{BB962C8B-B14F-4D97-AF65-F5344CB8AC3E}">
        <p14:creationId xmlns:p14="http://schemas.microsoft.com/office/powerpoint/2010/main" val="1304069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685" y="969207"/>
            <a:ext cx="6028629" cy="5888793"/>
          </a:xfrm>
          <a:prstGeom prst="rect">
            <a:avLst/>
          </a:prstGeom>
        </p:spPr>
      </p:pic>
      <p:pic>
        <p:nvPicPr>
          <p:cNvPr id="4" name="Picture 3"/>
          <p:cNvPicPr>
            <a:picLocks noChangeAspect="1"/>
          </p:cNvPicPr>
          <p:nvPr/>
        </p:nvPicPr>
        <p:blipFill>
          <a:blip r:embed="rId3"/>
          <a:stretch>
            <a:fillRect/>
          </a:stretch>
        </p:blipFill>
        <p:spPr>
          <a:xfrm>
            <a:off x="8932378" y="5280180"/>
            <a:ext cx="2213943" cy="457200"/>
          </a:xfrm>
          <a:prstGeom prst="rect">
            <a:avLst/>
          </a:prstGeom>
        </p:spPr>
      </p:pic>
      <p:pic>
        <p:nvPicPr>
          <p:cNvPr id="5" name="Picture 4"/>
          <p:cNvPicPr>
            <a:picLocks noChangeAspect="1"/>
          </p:cNvPicPr>
          <p:nvPr/>
        </p:nvPicPr>
        <p:blipFill>
          <a:blip r:embed="rId4"/>
          <a:stretch>
            <a:fillRect/>
          </a:stretch>
        </p:blipFill>
        <p:spPr>
          <a:xfrm>
            <a:off x="9110314" y="5829371"/>
            <a:ext cx="2329610" cy="274320"/>
          </a:xfrm>
          <a:prstGeom prst="rect">
            <a:avLst/>
          </a:prstGeom>
        </p:spPr>
      </p:pic>
      <p:sp>
        <p:nvSpPr>
          <p:cNvPr id="6" name="Title 5"/>
          <p:cNvSpPr>
            <a:spLocks noGrp="1"/>
          </p:cNvSpPr>
          <p:nvPr>
            <p:ph type="title"/>
          </p:nvPr>
        </p:nvSpPr>
        <p:spPr/>
        <p:txBody>
          <a:bodyPr>
            <a:normAutofit/>
          </a:bodyPr>
          <a:lstStyle/>
          <a:p>
            <a:r>
              <a:rPr lang="en-US" dirty="0"/>
              <a:t>Brad’s Management Impact</a:t>
            </a:r>
          </a:p>
        </p:txBody>
      </p:sp>
    </p:spTree>
    <p:extLst>
      <p:ext uri="{BB962C8B-B14F-4D97-AF65-F5344CB8AC3E}">
        <p14:creationId xmlns:p14="http://schemas.microsoft.com/office/powerpoint/2010/main" val="278053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6123" b="18112"/>
          <a:stretch/>
        </p:blipFill>
        <p:spPr>
          <a:xfrm>
            <a:off x="0" y="19600"/>
            <a:ext cx="12192000" cy="4114801"/>
          </a:xfrm>
          <a:prstGeom prst="rect">
            <a:avLst/>
          </a:prstGeom>
        </p:spPr>
      </p:pic>
      <p:sp>
        <p:nvSpPr>
          <p:cNvPr id="4" name="Rectangle 3"/>
          <p:cNvSpPr/>
          <p:nvPr/>
        </p:nvSpPr>
        <p:spPr>
          <a:xfrm>
            <a:off x="0" y="3429000"/>
            <a:ext cx="12192000" cy="892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What Is Joe and Tysha’s Management Impact Related to Turnover? </a:t>
            </a:r>
          </a:p>
        </p:txBody>
      </p:sp>
      <p:pic>
        <p:nvPicPr>
          <p:cNvPr id="5" name="Picture 4" descr="LHD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811" y="6389921"/>
            <a:ext cx="1253050" cy="351028"/>
          </a:xfrm>
          <a:prstGeom prst="rect">
            <a:avLst/>
          </a:prstGeom>
        </p:spPr>
      </p:pic>
      <p:sp>
        <p:nvSpPr>
          <p:cNvPr id="6" name="TextBox 5"/>
          <p:cNvSpPr txBox="1"/>
          <p:nvPr/>
        </p:nvSpPr>
        <p:spPr>
          <a:xfrm>
            <a:off x="11115162" y="6257841"/>
            <a:ext cx="933519" cy="215444"/>
          </a:xfrm>
          <a:prstGeom prst="rect">
            <a:avLst/>
          </a:prstGeom>
          <a:noFill/>
        </p:spPr>
        <p:txBody>
          <a:bodyPr wrap="none" rtlCol="0">
            <a:spAutoFit/>
          </a:bodyPr>
          <a:lstStyle/>
          <a:p>
            <a:r>
              <a:rPr lang="en-US" sz="800" b="1" dirty="0">
                <a:solidFill>
                  <a:schemeClr val="tx1">
                    <a:lumMod val="50000"/>
                    <a:lumOff val="50000"/>
                  </a:schemeClr>
                </a:solidFill>
                <a:latin typeface="Corbel"/>
                <a:cs typeface="Corbel"/>
              </a:rPr>
              <a:t>SPONSORED BY</a:t>
            </a:r>
          </a:p>
        </p:txBody>
      </p:sp>
    </p:spTree>
    <p:extLst>
      <p:ext uri="{BB962C8B-B14F-4D97-AF65-F5344CB8AC3E}">
        <p14:creationId xmlns:p14="http://schemas.microsoft.com/office/powerpoint/2010/main" val="29543681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Culture</a:t>
            </a:r>
          </a:p>
        </p:txBody>
      </p:sp>
      <p:pic>
        <p:nvPicPr>
          <p:cNvPr id="4" name="Content Placeholder 3" descr="C:\Users\TimK\AppData\Local\Microsoft\Windows\Temporary Internet Files\Content.Outlook\9WQ0AYVE\Culture_header_B.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5093" y="1586525"/>
            <a:ext cx="9441813" cy="368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060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Action to Reduce Turnover</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sz="2200" dirty="0"/>
              <a:t>Joe and Tysha’s </a:t>
            </a:r>
            <a:r>
              <a:rPr lang="en-US" sz="2200" i="1" dirty="0"/>
              <a:t>Management Impact </a:t>
            </a:r>
            <a:r>
              <a:rPr lang="en-US" sz="2200" dirty="0"/>
              <a:t>is constructive: High task, people and personal effectiveness</a:t>
            </a:r>
          </a:p>
          <a:p>
            <a:pPr>
              <a:buFont typeface="Wingdings" panose="05000000000000000000" pitchFamily="2" charset="2"/>
              <a:buChar char="Ø"/>
            </a:pPr>
            <a:r>
              <a:rPr lang="en-US" sz="2200" dirty="0"/>
              <a:t>They go outside of the norm to do what's right</a:t>
            </a:r>
          </a:p>
          <a:p>
            <a:pPr>
              <a:buFont typeface="Wingdings" panose="05000000000000000000" pitchFamily="2" charset="2"/>
              <a:buChar char="Ø"/>
            </a:pPr>
            <a:r>
              <a:rPr lang="en-US" sz="2200" dirty="0"/>
              <a:t>Hire for attitude</a:t>
            </a:r>
          </a:p>
          <a:p>
            <a:pPr>
              <a:buFont typeface="Wingdings" panose="05000000000000000000" pitchFamily="2" charset="2"/>
              <a:buChar char="Ø"/>
            </a:pPr>
            <a:r>
              <a:rPr lang="en-US" sz="2200" dirty="0"/>
              <a:t>Specific process for screening and onboarding</a:t>
            </a:r>
          </a:p>
          <a:p>
            <a:pPr>
              <a:buFont typeface="Wingdings" panose="05000000000000000000" pitchFamily="2" charset="2"/>
              <a:buChar char="Ø"/>
            </a:pPr>
            <a:r>
              <a:rPr lang="en-US" sz="2200" dirty="0"/>
              <a:t>Trusted leadership</a:t>
            </a:r>
          </a:p>
          <a:p>
            <a:pPr>
              <a:buFont typeface="Wingdings" panose="05000000000000000000" pitchFamily="2" charset="2"/>
              <a:buChar char="Ø"/>
            </a:pPr>
            <a:r>
              <a:rPr lang="en-US" sz="2200" dirty="0"/>
              <a:t>Clear goals</a:t>
            </a:r>
          </a:p>
          <a:p>
            <a:pPr>
              <a:buFont typeface="Wingdings" panose="05000000000000000000" pitchFamily="2" charset="2"/>
              <a:buChar char="Ø"/>
            </a:pPr>
            <a:r>
              <a:rPr lang="en-US" sz="2200" dirty="0"/>
              <a:t>Behavior norms translated from values</a:t>
            </a:r>
          </a:p>
          <a:p>
            <a:pPr>
              <a:buFont typeface="Wingdings" panose="05000000000000000000" pitchFamily="2" charset="2"/>
              <a:buChar char="Ø"/>
            </a:pPr>
            <a:r>
              <a:rPr lang="en-US" sz="2200" dirty="0"/>
              <a:t>Hands-on management</a:t>
            </a:r>
          </a:p>
          <a:p>
            <a:pPr>
              <a:buFont typeface="Wingdings" panose="05000000000000000000" pitchFamily="2" charset="2"/>
              <a:buChar char="Ø"/>
            </a:pPr>
            <a:r>
              <a:rPr lang="en-US" sz="2200" dirty="0"/>
              <a:t>Create inclusion</a:t>
            </a:r>
          </a:p>
          <a:p>
            <a:pPr>
              <a:buFont typeface="Wingdings" panose="05000000000000000000" pitchFamily="2" charset="2"/>
              <a:buChar char="Ø"/>
            </a:pPr>
            <a:r>
              <a:rPr lang="en-US" sz="2200" dirty="0"/>
              <a:t>Real-time recognition</a:t>
            </a:r>
          </a:p>
          <a:p>
            <a:pPr>
              <a:buFont typeface="Wingdings" panose="05000000000000000000" pitchFamily="2" charset="2"/>
              <a:buChar char="Ø"/>
            </a:pPr>
            <a:r>
              <a:rPr lang="en-US" sz="2200" dirty="0"/>
              <a:t>Open for opportunities for improvement</a:t>
            </a:r>
          </a:p>
          <a:p>
            <a:pPr>
              <a:buFont typeface="Wingdings" panose="05000000000000000000" pitchFamily="2" charset="2"/>
              <a:buChar char="Ø"/>
            </a:pPr>
            <a:r>
              <a:rPr lang="en-US" sz="2200" dirty="0"/>
              <a:t>Serious about learning and teaching continuously</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914081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Action to Reduce Turnover</a:t>
            </a:r>
          </a:p>
        </p:txBody>
      </p:sp>
      <p:sp>
        <p:nvSpPr>
          <p:cNvPr id="3" name="Content Placeholder 2"/>
          <p:cNvSpPr>
            <a:spLocks noGrp="1"/>
          </p:cNvSpPr>
          <p:nvPr>
            <p:ph idx="1"/>
          </p:nvPr>
        </p:nvSpPr>
        <p:spPr/>
        <p:txBody>
          <a:bodyPr>
            <a:normAutofit/>
          </a:bodyPr>
          <a:lstStyle/>
          <a:p>
            <a:r>
              <a:rPr lang="en-US" sz="2200" dirty="0"/>
              <a:t>Less than 2% turnover over five years for Joe and Tysha</a:t>
            </a:r>
          </a:p>
          <a:p>
            <a:r>
              <a:rPr lang="en-US" sz="2200" dirty="0"/>
              <a:t>State turnover rate 17% and Organization turnover rate 22%</a:t>
            </a:r>
          </a:p>
          <a:p>
            <a:r>
              <a:rPr lang="en-US" sz="2200" dirty="0"/>
              <a:t>Leadership matters</a:t>
            </a:r>
          </a:p>
          <a:p>
            <a:r>
              <a:rPr lang="en-US" sz="2200" dirty="0"/>
              <a:t>Culture and leadership are 3X more important than salary in your employment brand</a:t>
            </a:r>
          </a:p>
          <a:p>
            <a:r>
              <a:rPr lang="en-US" sz="2200" dirty="0"/>
              <a:t>Career development and learning are almost 2X more important than compensation, benefits and work environment</a:t>
            </a:r>
          </a:p>
          <a:p>
            <a:r>
              <a:rPr lang="en-US" sz="2200" dirty="0"/>
              <a:t>What is Brad’s Management Impact?</a:t>
            </a:r>
          </a:p>
          <a:p>
            <a:endParaRPr lang="en-US" sz="2200"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811" y="3780231"/>
            <a:ext cx="4295411" cy="2651760"/>
          </a:xfrm>
          <a:prstGeom prst="rect">
            <a:avLst/>
          </a:prstGeom>
        </p:spPr>
      </p:pic>
    </p:spTree>
    <p:extLst>
      <p:ext uri="{BB962C8B-B14F-4D97-AF65-F5344CB8AC3E}">
        <p14:creationId xmlns:p14="http://schemas.microsoft.com/office/powerpoint/2010/main" val="1187090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and Engagement</a:t>
            </a:r>
          </a:p>
        </p:txBody>
      </p:sp>
      <p:pic>
        <p:nvPicPr>
          <p:cNvPr id="4" name="Picture 3"/>
          <p:cNvPicPr>
            <a:picLocks noChangeAspect="1"/>
          </p:cNvPicPr>
          <p:nvPr/>
        </p:nvPicPr>
        <p:blipFill>
          <a:blip r:embed="rId2"/>
          <a:stretch>
            <a:fillRect/>
          </a:stretch>
        </p:blipFill>
        <p:spPr>
          <a:xfrm>
            <a:off x="1446150" y="1378088"/>
            <a:ext cx="9299700" cy="4976158"/>
          </a:xfrm>
          <a:prstGeom prst="rect">
            <a:avLst/>
          </a:prstGeom>
        </p:spPr>
      </p:pic>
    </p:spTree>
    <p:extLst>
      <p:ext uri="{BB962C8B-B14F-4D97-AF65-F5344CB8AC3E}">
        <p14:creationId xmlns:p14="http://schemas.microsoft.com/office/powerpoint/2010/main" val="3925789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and Engagement</a:t>
            </a:r>
          </a:p>
        </p:txBody>
      </p:sp>
      <p:pic>
        <p:nvPicPr>
          <p:cNvPr id="4" name="Picture 3"/>
          <p:cNvPicPr>
            <a:picLocks noChangeAspect="1"/>
          </p:cNvPicPr>
          <p:nvPr/>
        </p:nvPicPr>
        <p:blipFill>
          <a:blip r:embed="rId2"/>
          <a:stretch>
            <a:fillRect/>
          </a:stretch>
        </p:blipFill>
        <p:spPr>
          <a:xfrm>
            <a:off x="980032" y="1395446"/>
            <a:ext cx="10231936" cy="4686701"/>
          </a:xfrm>
          <a:prstGeom prst="rect">
            <a:avLst/>
          </a:prstGeom>
        </p:spPr>
      </p:pic>
    </p:spTree>
    <p:extLst>
      <p:ext uri="{BB962C8B-B14F-4D97-AF65-F5344CB8AC3E}">
        <p14:creationId xmlns:p14="http://schemas.microsoft.com/office/powerpoint/2010/main" val="701269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t="26004"/>
          <a:stretch/>
        </p:blipFill>
        <p:spPr>
          <a:xfrm>
            <a:off x="6559" y="0"/>
            <a:ext cx="12199296" cy="4336473"/>
          </a:xfrm>
          <a:prstGeom prst="rect">
            <a:avLst/>
          </a:prstGeom>
        </p:spPr>
      </p:pic>
      <p:sp>
        <p:nvSpPr>
          <p:cNvPr id="4" name="Rectangle 3"/>
          <p:cNvSpPr/>
          <p:nvPr/>
        </p:nvSpPr>
        <p:spPr>
          <a:xfrm>
            <a:off x="0" y="3429001"/>
            <a:ext cx="12192000" cy="982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Board Culture</a:t>
            </a:r>
          </a:p>
        </p:txBody>
      </p:sp>
      <p:pic>
        <p:nvPicPr>
          <p:cNvPr id="6" name="Picture 5" descr="LHD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811" y="6389921"/>
            <a:ext cx="1253050" cy="351028"/>
          </a:xfrm>
          <a:prstGeom prst="rect">
            <a:avLst/>
          </a:prstGeom>
        </p:spPr>
      </p:pic>
      <p:sp>
        <p:nvSpPr>
          <p:cNvPr id="7" name="TextBox 6"/>
          <p:cNvSpPr txBox="1"/>
          <p:nvPr/>
        </p:nvSpPr>
        <p:spPr>
          <a:xfrm>
            <a:off x="11115162" y="6257841"/>
            <a:ext cx="933519" cy="215444"/>
          </a:xfrm>
          <a:prstGeom prst="rect">
            <a:avLst/>
          </a:prstGeom>
          <a:noFill/>
        </p:spPr>
        <p:txBody>
          <a:bodyPr wrap="none" rtlCol="0">
            <a:spAutoFit/>
          </a:bodyPr>
          <a:lstStyle/>
          <a:p>
            <a:r>
              <a:rPr lang="en-US" sz="800" b="1" dirty="0">
                <a:solidFill>
                  <a:schemeClr val="tx1">
                    <a:lumMod val="50000"/>
                    <a:lumOff val="50000"/>
                  </a:schemeClr>
                </a:solidFill>
                <a:latin typeface="Corbel"/>
                <a:cs typeface="Corbel"/>
              </a:rPr>
              <a:t>SPONSORED BY</a:t>
            </a:r>
          </a:p>
        </p:txBody>
      </p:sp>
    </p:spTree>
    <p:extLst>
      <p:ext uri="{BB962C8B-B14F-4D97-AF65-F5344CB8AC3E}">
        <p14:creationId xmlns:p14="http://schemas.microsoft.com/office/powerpoint/2010/main" val="20173953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Board Sets Tone and Creates the Culture</a:t>
            </a:r>
          </a:p>
        </p:txBody>
      </p:sp>
      <p:sp>
        <p:nvSpPr>
          <p:cNvPr id="3" name="Content Placeholder 2"/>
          <p:cNvSpPr>
            <a:spLocks noGrp="1"/>
          </p:cNvSpPr>
          <p:nvPr>
            <p:ph idx="1"/>
          </p:nvPr>
        </p:nvSpPr>
        <p:spPr>
          <a:xfrm>
            <a:off x="838200" y="1604562"/>
            <a:ext cx="8663850" cy="5253438"/>
          </a:xfrm>
        </p:spPr>
        <p:txBody>
          <a:bodyPr>
            <a:normAutofit lnSpcReduction="10000"/>
          </a:bodyPr>
          <a:lstStyle/>
          <a:p>
            <a:pPr>
              <a:lnSpc>
                <a:spcPct val="90000"/>
              </a:lnSpc>
            </a:pPr>
            <a:r>
              <a:rPr lang="en-US" dirty="0"/>
              <a:t>Outcomes are better in hospitals where:</a:t>
            </a:r>
          </a:p>
          <a:p>
            <a:pPr lvl="1">
              <a:tabLst>
                <a:tab pos="850900" algn="l"/>
              </a:tabLst>
            </a:pPr>
            <a:r>
              <a:rPr lang="en-US" dirty="0"/>
              <a:t>The board spends &gt;25% of its time on quality and safety.</a:t>
            </a:r>
          </a:p>
          <a:p>
            <a:pPr lvl="1">
              <a:tabLst>
                <a:tab pos="850900" algn="l"/>
              </a:tabLst>
            </a:pPr>
            <a:r>
              <a:rPr lang="en-US" dirty="0"/>
              <a:t>The board receives a formal quality measurement report.</a:t>
            </a:r>
          </a:p>
          <a:p>
            <a:pPr lvl="1">
              <a:tabLst>
                <a:tab pos="850900" algn="l"/>
              </a:tabLst>
            </a:pPr>
            <a:r>
              <a:rPr lang="en-US" dirty="0"/>
              <a:t>There is a high level of interaction between the board and medical staff on quality strategy.</a:t>
            </a:r>
          </a:p>
          <a:p>
            <a:pPr lvl="1">
              <a:tabLst>
                <a:tab pos="850900" algn="l"/>
              </a:tabLst>
            </a:pPr>
            <a:r>
              <a:rPr lang="en-US" dirty="0"/>
              <a:t>Senior executive compensation is based in part on quality and safety performance.</a:t>
            </a:r>
          </a:p>
          <a:p>
            <a:pPr lvl="1">
              <a:tabLst>
                <a:tab pos="850900" algn="l"/>
              </a:tabLst>
            </a:pPr>
            <a:r>
              <a:rPr lang="en-US" dirty="0"/>
              <a:t>The CEO is identified as the person with the greatest impact on QI, especially when so identified by the QI executive.</a:t>
            </a:r>
          </a:p>
          <a:p>
            <a:pPr marL="457200" lvl="1" indent="0">
              <a:buNone/>
            </a:pPr>
            <a:endParaRPr lang="en-US" dirty="0"/>
          </a:p>
          <a:p>
            <a:pPr lvl="1">
              <a:lnSpc>
                <a:spcPct val="90000"/>
              </a:lnSpc>
              <a:buNone/>
            </a:pPr>
            <a:r>
              <a:rPr lang="nl-NL" sz="1600" dirty="0"/>
              <a:t>Vaughn T, Koepke M, Kroch E, et al.  </a:t>
            </a:r>
            <a:r>
              <a:rPr lang="nl-NL" sz="1600" i="1" dirty="0"/>
              <a:t>Journal of Patient Safety</a:t>
            </a:r>
            <a:r>
              <a:rPr lang="nl-NL" sz="1600" dirty="0"/>
              <a:t>. 2006; 2:2-9</a:t>
            </a:r>
          </a:p>
          <a:p>
            <a:pPr lvl="1">
              <a:lnSpc>
                <a:spcPct val="90000"/>
              </a:lnSpc>
              <a:buNone/>
            </a:pPr>
            <a:endParaRPr lang="nl-NL" dirty="0">
              <a:solidFill>
                <a:schemeClr val="accent1">
                  <a:lumMod val="75000"/>
                </a:schemeClr>
              </a:solidFill>
            </a:endParaRPr>
          </a:p>
          <a:p>
            <a:pPr marL="457200" lvl="1" indent="0">
              <a:buNone/>
            </a:pPr>
            <a:r>
              <a:rPr lang="en-US" b="1" dirty="0">
                <a:solidFill>
                  <a:schemeClr val="accent1">
                    <a:lumMod val="75000"/>
                  </a:schemeClr>
                </a:solidFill>
              </a:rPr>
              <a:t>Boards can make a difference, but boards themselves can not make it happen; they can only create the climate and culture to increase the probability quality happens, is nurtured, celebrated and continuously refined.</a:t>
            </a:r>
          </a:p>
          <a:p>
            <a:pPr lvl="1" algn="ctr">
              <a:buNone/>
            </a:pPr>
            <a:r>
              <a:rPr lang="en-US" sz="1600" dirty="0">
                <a:solidFill>
                  <a:schemeClr val="accent1">
                    <a:lumMod val="75000"/>
                  </a:schemeClr>
                </a:solidFill>
              </a:rPr>
              <a:t>	</a:t>
            </a:r>
            <a:r>
              <a:rPr lang="en-US" sz="1600" i="1" dirty="0">
                <a:solidFill>
                  <a:schemeClr val="accent1">
                    <a:lumMod val="75000"/>
                  </a:schemeClr>
                </a:solidFill>
              </a:rPr>
              <a:t>Boards Matter for a Culture of Quality and Safety</a:t>
            </a:r>
          </a:p>
          <a:p>
            <a:pPr lvl="1">
              <a:lnSpc>
                <a:spcPct val="90000"/>
              </a:lnSpc>
              <a:buNone/>
            </a:pP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02050" y="1618887"/>
            <a:ext cx="2277627" cy="2277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55289" y="1221577"/>
            <a:ext cx="693523" cy="615553"/>
          </a:xfrm>
          <a:prstGeom prst="rect">
            <a:avLst/>
          </a:prstGeom>
        </p:spPr>
        <p:txBody>
          <a:bodyPr wrap="none">
            <a:spAutoFit/>
          </a:bodyPr>
          <a:lstStyle/>
          <a:p>
            <a:pPr algn="ctr"/>
            <a:r>
              <a:rPr lang="en-US" sz="1600" b="1" dirty="0">
                <a:cs typeface="Arial" panose="020B0604020202020204" pitchFamily="34" charset="0"/>
              </a:rPr>
              <a:t>Board</a:t>
            </a:r>
          </a:p>
          <a:p>
            <a:endParaRPr lang="en-US" b="1" dirty="0">
              <a:cs typeface="Arial" panose="020B0604020202020204" pitchFamily="34" charset="0"/>
            </a:endParaRPr>
          </a:p>
        </p:txBody>
      </p:sp>
    </p:spTree>
    <p:extLst>
      <p:ext uri="{BB962C8B-B14F-4D97-AF65-F5344CB8AC3E}">
        <p14:creationId xmlns:p14="http://schemas.microsoft.com/office/powerpoint/2010/main" val="9938272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b="41772"/>
          <a:stretch/>
        </p:blipFill>
        <p:spPr>
          <a:xfrm>
            <a:off x="1" y="0"/>
            <a:ext cx="12192000" cy="4045527"/>
          </a:xfrm>
          <a:prstGeom prst="rect">
            <a:avLst/>
          </a:prstGeom>
        </p:spPr>
      </p:pic>
      <p:sp>
        <p:nvSpPr>
          <p:cNvPr id="4" name="Rectangle 3"/>
          <p:cNvSpPr/>
          <p:nvPr/>
        </p:nvSpPr>
        <p:spPr>
          <a:xfrm>
            <a:off x="0" y="3429000"/>
            <a:ext cx="12192000" cy="892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Key Takeaways</a:t>
            </a:r>
          </a:p>
        </p:txBody>
      </p:sp>
      <p:pic>
        <p:nvPicPr>
          <p:cNvPr id="6" name="Picture 5" descr="LHD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811" y="6389921"/>
            <a:ext cx="1253050" cy="351028"/>
          </a:xfrm>
          <a:prstGeom prst="rect">
            <a:avLst/>
          </a:prstGeom>
        </p:spPr>
      </p:pic>
      <p:sp>
        <p:nvSpPr>
          <p:cNvPr id="7" name="TextBox 6"/>
          <p:cNvSpPr txBox="1"/>
          <p:nvPr/>
        </p:nvSpPr>
        <p:spPr>
          <a:xfrm>
            <a:off x="11115162" y="6257841"/>
            <a:ext cx="933519" cy="215444"/>
          </a:xfrm>
          <a:prstGeom prst="rect">
            <a:avLst/>
          </a:prstGeom>
          <a:noFill/>
        </p:spPr>
        <p:txBody>
          <a:bodyPr wrap="none" rtlCol="0">
            <a:spAutoFit/>
          </a:bodyPr>
          <a:lstStyle/>
          <a:p>
            <a:r>
              <a:rPr lang="en-US" sz="800" b="1" dirty="0">
                <a:solidFill>
                  <a:schemeClr val="tx1">
                    <a:lumMod val="50000"/>
                    <a:lumOff val="50000"/>
                  </a:schemeClr>
                </a:solidFill>
                <a:latin typeface="Corbel"/>
                <a:cs typeface="Corbel"/>
              </a:rPr>
              <a:t>SPONSORED BY</a:t>
            </a:r>
          </a:p>
        </p:txBody>
      </p:sp>
    </p:spTree>
    <p:extLst>
      <p:ext uri="{BB962C8B-B14F-4D97-AF65-F5344CB8AC3E}">
        <p14:creationId xmlns:p14="http://schemas.microsoft.com/office/powerpoint/2010/main" val="42718842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Key Takeaways</a:t>
            </a:r>
          </a:p>
        </p:txBody>
      </p:sp>
      <p:sp>
        <p:nvSpPr>
          <p:cNvPr id="45060" name="Rectangle 3"/>
          <p:cNvSpPr>
            <a:spLocks noGrp="1" noChangeArrowheads="1"/>
          </p:cNvSpPr>
          <p:nvPr>
            <p:ph idx="1"/>
          </p:nvPr>
        </p:nvSpPr>
        <p:spPr>
          <a:xfrm>
            <a:off x="838200" y="1604561"/>
            <a:ext cx="10515600" cy="5114893"/>
          </a:xfrm>
        </p:spPr>
        <p:txBody>
          <a:bodyPr>
            <a:normAutofit/>
          </a:bodyPr>
          <a:lstStyle/>
          <a:p>
            <a:pPr marL="457200" indent="-457200">
              <a:lnSpc>
                <a:spcPct val="100000"/>
              </a:lnSpc>
              <a:buFontTx/>
              <a:buAutoNum type="arabicPeriod"/>
            </a:pPr>
            <a:r>
              <a:rPr lang="en-US" altLang="en-US" sz="1600" dirty="0"/>
              <a:t>Measure current organizational culture—ideal and current</a:t>
            </a:r>
          </a:p>
          <a:p>
            <a:pPr marL="457200" indent="-457200">
              <a:lnSpc>
                <a:spcPct val="100000"/>
              </a:lnSpc>
              <a:buFontTx/>
              <a:buAutoNum type="arabicPeriod"/>
            </a:pPr>
            <a:r>
              <a:rPr lang="en-US" altLang="en-US" sz="1600" dirty="0"/>
              <a:t>Assess both leadership and management impact and debrief </a:t>
            </a:r>
          </a:p>
          <a:p>
            <a:pPr marL="457200" indent="-457200">
              <a:lnSpc>
                <a:spcPct val="100000"/>
              </a:lnSpc>
              <a:buFontTx/>
              <a:buAutoNum type="arabicPeriod"/>
            </a:pPr>
            <a:r>
              <a:rPr lang="en-US" altLang="en-US" sz="1600" dirty="0"/>
              <a:t>Create an action plan including </a:t>
            </a:r>
          </a:p>
          <a:p>
            <a:pPr lvl="1">
              <a:lnSpc>
                <a:spcPct val="100000"/>
              </a:lnSpc>
              <a:buFont typeface="Wingdings" panose="05000000000000000000" pitchFamily="2" charset="2"/>
              <a:buChar char="ü"/>
            </a:pPr>
            <a:r>
              <a:rPr lang="en-US" altLang="en-US" sz="1600" dirty="0"/>
              <a:t>Develop behavior standards</a:t>
            </a:r>
          </a:p>
          <a:p>
            <a:pPr lvl="1">
              <a:lnSpc>
                <a:spcPct val="100000"/>
              </a:lnSpc>
              <a:buFont typeface="Wingdings" panose="05000000000000000000" pitchFamily="2" charset="2"/>
              <a:buChar char="ü"/>
            </a:pPr>
            <a:r>
              <a:rPr lang="en-US" altLang="en-US" sz="1600" dirty="0"/>
              <a:t>Develop a physician compact</a:t>
            </a:r>
          </a:p>
          <a:p>
            <a:pPr lvl="1">
              <a:lnSpc>
                <a:spcPct val="100000"/>
              </a:lnSpc>
              <a:buFont typeface="Wingdings" panose="05000000000000000000" pitchFamily="2" charset="2"/>
              <a:buChar char="ü"/>
            </a:pPr>
            <a:r>
              <a:rPr lang="en-US" altLang="en-US" sz="1600" dirty="0"/>
              <a:t>Reorganize and empower management</a:t>
            </a:r>
          </a:p>
          <a:p>
            <a:pPr lvl="1">
              <a:lnSpc>
                <a:spcPct val="100000"/>
              </a:lnSpc>
              <a:buFont typeface="Wingdings" panose="05000000000000000000" pitchFamily="2" charset="2"/>
              <a:buChar char="ü"/>
            </a:pPr>
            <a:r>
              <a:rPr lang="en-US" altLang="en-US" sz="1600" dirty="0"/>
              <a:t>Leadership and management training including individual coaching</a:t>
            </a:r>
          </a:p>
          <a:p>
            <a:pPr lvl="1">
              <a:lnSpc>
                <a:spcPct val="100000"/>
              </a:lnSpc>
              <a:buFont typeface="Wingdings" panose="05000000000000000000" pitchFamily="2" charset="2"/>
              <a:buChar char="ü"/>
            </a:pPr>
            <a:r>
              <a:rPr lang="en-US" altLang="en-US" sz="1600" dirty="0"/>
              <a:t>Enhanced communication methods, performance management and reward and recognition</a:t>
            </a:r>
          </a:p>
          <a:p>
            <a:pPr marL="457200" indent="-457200">
              <a:lnSpc>
                <a:spcPct val="100000"/>
              </a:lnSpc>
              <a:buFontTx/>
              <a:buAutoNum type="arabicPeriod"/>
            </a:pPr>
            <a:r>
              <a:rPr lang="en-US" altLang="en-US" sz="1600" dirty="0"/>
              <a:t>Create a Balanced Scorecard with key metrics </a:t>
            </a:r>
          </a:p>
          <a:p>
            <a:pPr lvl="1">
              <a:lnSpc>
                <a:spcPct val="100000"/>
              </a:lnSpc>
              <a:buFont typeface="Wingdings" panose="05000000000000000000" pitchFamily="2" charset="2"/>
              <a:buChar char="ü"/>
            </a:pPr>
            <a:r>
              <a:rPr lang="en-US" altLang="en-US" sz="1600" dirty="0"/>
              <a:t>People, infrastructure and technology (turnover)</a:t>
            </a:r>
          </a:p>
          <a:p>
            <a:pPr lvl="1">
              <a:lnSpc>
                <a:spcPct val="100000"/>
              </a:lnSpc>
              <a:buFont typeface="Wingdings" panose="05000000000000000000" pitchFamily="2" charset="2"/>
              <a:buChar char="ü"/>
            </a:pPr>
            <a:r>
              <a:rPr lang="en-US" altLang="en-US" sz="1600" dirty="0"/>
              <a:t>Quality and patient safety</a:t>
            </a:r>
          </a:p>
          <a:p>
            <a:pPr lvl="1">
              <a:lnSpc>
                <a:spcPct val="100000"/>
              </a:lnSpc>
              <a:buFont typeface="Wingdings" panose="05000000000000000000" pitchFamily="2" charset="2"/>
              <a:buChar char="ü"/>
            </a:pPr>
            <a:r>
              <a:rPr lang="en-US" altLang="en-US" sz="1600" dirty="0"/>
              <a:t>Growth and provider relations</a:t>
            </a:r>
          </a:p>
          <a:p>
            <a:pPr lvl="1">
              <a:lnSpc>
                <a:spcPct val="100000"/>
              </a:lnSpc>
              <a:buFont typeface="Wingdings" panose="05000000000000000000" pitchFamily="2" charset="2"/>
              <a:buChar char="ü"/>
            </a:pPr>
            <a:r>
              <a:rPr lang="en-US" altLang="en-US" sz="1600" dirty="0"/>
              <a:t>Financial health</a:t>
            </a:r>
          </a:p>
          <a:p>
            <a:pPr marL="457200" indent="-457200">
              <a:lnSpc>
                <a:spcPct val="100000"/>
              </a:lnSpc>
              <a:buFontTx/>
              <a:buAutoNum type="arabicPeriod"/>
            </a:pPr>
            <a:r>
              <a:rPr lang="en-US" altLang="en-US" sz="1600" dirty="0"/>
              <a:t>Best make culture change through solving problems—strategic plan context</a:t>
            </a:r>
          </a:p>
          <a:p>
            <a:pPr marL="457200" indent="-457200">
              <a:lnSpc>
                <a:spcPct val="100000"/>
              </a:lnSpc>
              <a:buFontTx/>
              <a:buAutoNum type="arabicPeriod"/>
            </a:pPr>
            <a:r>
              <a:rPr lang="en-US" altLang="en-US" sz="1600" dirty="0"/>
              <a:t>Sustain results with limited investment and measure culture in 18 months</a:t>
            </a:r>
          </a:p>
          <a:p>
            <a:pPr marL="457200" indent="-457200">
              <a:lnSpc>
                <a:spcPct val="120000"/>
              </a:lnSpc>
              <a:buFontTx/>
              <a:buAutoNum type="arabicPeriod"/>
            </a:pPr>
            <a:endParaRPr lang="en-US" altLang="en-US" sz="1200" b="1" dirty="0"/>
          </a:p>
        </p:txBody>
      </p:sp>
    </p:spTree>
    <p:extLst>
      <p:ext uri="{BB962C8B-B14F-4D97-AF65-F5344CB8AC3E}">
        <p14:creationId xmlns:p14="http://schemas.microsoft.com/office/powerpoint/2010/main" val="2700625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altLang="en-US" dirty="0"/>
              <a:t>Organizational Culture and Future Success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683" y="1071526"/>
            <a:ext cx="5654633" cy="5669280"/>
          </a:xfrm>
          <a:prstGeom prst="rect">
            <a:avLst/>
          </a:prstGeom>
        </p:spPr>
      </p:pic>
    </p:spTree>
    <p:extLst>
      <p:ext uri="{BB962C8B-B14F-4D97-AF65-F5344CB8AC3E}">
        <p14:creationId xmlns:p14="http://schemas.microsoft.com/office/powerpoint/2010/main" val="164950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600200" y="6477000"/>
            <a:ext cx="2667000" cy="338554"/>
          </a:xfrm>
          <a:prstGeom prst="rect">
            <a:avLst/>
          </a:prstGeom>
          <a:noFill/>
        </p:spPr>
        <p:txBody>
          <a:bodyPr wrap="square" rtlCol="0">
            <a:spAutoFit/>
          </a:bodyPr>
          <a:lstStyle/>
          <a:p>
            <a:pPr algn="ctr"/>
            <a:r>
              <a:rPr lang="en-US" sz="1600" b="1" dirty="0">
                <a:solidFill>
                  <a:prstClr val="white"/>
                </a:solidFill>
              </a:rPr>
              <a:t>Core Team and Key Dates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12192000" cy="687404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2716" t="41324" r="8323" b="33796"/>
          <a:stretch/>
        </p:blipFill>
        <p:spPr>
          <a:xfrm>
            <a:off x="0" y="5508407"/>
            <a:ext cx="5534527" cy="1347538"/>
          </a:xfrm>
          <a:prstGeom prst="rect">
            <a:avLst/>
          </a:prstGeom>
        </p:spPr>
      </p:pic>
      <p:sp>
        <p:nvSpPr>
          <p:cNvPr id="5" name="TextBox 4"/>
          <p:cNvSpPr txBox="1"/>
          <p:nvPr/>
        </p:nvSpPr>
        <p:spPr>
          <a:xfrm>
            <a:off x="5277854" y="6246167"/>
            <a:ext cx="3240505" cy="461665"/>
          </a:xfrm>
          <a:prstGeom prst="rect">
            <a:avLst/>
          </a:prstGeom>
          <a:noFill/>
        </p:spPr>
        <p:txBody>
          <a:bodyPr wrap="square" rtlCol="0">
            <a:spAutoFit/>
          </a:bodyPr>
          <a:lstStyle/>
          <a:p>
            <a:r>
              <a:rPr lang="en-US" sz="2400" i="1" dirty="0">
                <a:solidFill>
                  <a:schemeClr val="bg1"/>
                </a:solidFill>
                <a:latin typeface="Garamond" panose="02020404030301010803" pitchFamily="18" charset="0"/>
              </a:rPr>
              <a:t>www.stroudwater.com</a:t>
            </a:r>
          </a:p>
        </p:txBody>
      </p:sp>
    </p:spTree>
    <p:extLst>
      <p:ext uri="{BB962C8B-B14F-4D97-AF65-F5344CB8AC3E}">
        <p14:creationId xmlns:p14="http://schemas.microsoft.com/office/powerpoint/2010/main" val="11716842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Concept of Culture: Edgar Schein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9520" y="1266583"/>
            <a:ext cx="5652959" cy="508766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2895" y="4179364"/>
            <a:ext cx="2298314" cy="1920240"/>
          </a:xfrm>
          <a:prstGeom prst="rect">
            <a:avLst/>
          </a:prstGeom>
        </p:spPr>
      </p:pic>
    </p:spTree>
    <p:extLst>
      <p:ext uri="{BB962C8B-B14F-4D97-AF65-F5344CB8AC3E}">
        <p14:creationId xmlns:p14="http://schemas.microsoft.com/office/powerpoint/2010/main" val="3191950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810000" y="533400"/>
            <a:ext cx="4572000" cy="5355312"/>
          </a:xfrm>
          <a:prstGeom prst="rect">
            <a:avLst/>
          </a:prstGeom>
        </p:spPr>
        <p:txBody>
          <a:bodyPr>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Scott W. Goodspeed</a:t>
            </a:r>
          </a:p>
          <a:p>
            <a:pPr algn="ctr"/>
            <a:r>
              <a:rPr lang="en-US" dirty="0"/>
              <a:t>Director</a:t>
            </a:r>
          </a:p>
          <a:p>
            <a:pPr algn="ctr"/>
            <a:r>
              <a:rPr lang="en-US" dirty="0"/>
              <a:t>sgoodspeed@stroudwater.com</a:t>
            </a:r>
          </a:p>
          <a:p>
            <a:pPr algn="ctr"/>
            <a:r>
              <a:rPr lang="en-US" dirty="0"/>
              <a:t>50 Sewall Street, Suite 102</a:t>
            </a:r>
          </a:p>
          <a:p>
            <a:pPr algn="ctr"/>
            <a:r>
              <a:rPr lang="en-US" dirty="0"/>
              <a:t>Portland, Maine 04102</a:t>
            </a:r>
          </a:p>
          <a:p>
            <a:pPr algn="ctr"/>
            <a:r>
              <a:rPr lang="en-US" dirty="0"/>
              <a:t>(207) 272-9934</a:t>
            </a:r>
          </a:p>
          <a:p>
            <a:pPr algn="ctr"/>
            <a:endParaRPr lang="en-US" dirty="0"/>
          </a:p>
          <a:p>
            <a:pPr algn="ctr"/>
            <a:r>
              <a:rPr lang="en-US" dirty="0"/>
              <a:t>www.stroudwater.com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214" y="2057401"/>
            <a:ext cx="3519572" cy="777239"/>
          </a:xfrm>
          <a:prstGeom prst="rect">
            <a:avLst/>
          </a:prstGeom>
        </p:spPr>
      </p:pic>
      <p:pic>
        <p:nvPicPr>
          <p:cNvPr id="4" name="Picture 3" descr="LHD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811" y="6389921"/>
            <a:ext cx="1253050" cy="351028"/>
          </a:xfrm>
          <a:prstGeom prst="rect">
            <a:avLst/>
          </a:prstGeom>
        </p:spPr>
      </p:pic>
      <p:sp>
        <p:nvSpPr>
          <p:cNvPr id="7" name="TextBox 6"/>
          <p:cNvSpPr txBox="1"/>
          <p:nvPr/>
        </p:nvSpPr>
        <p:spPr>
          <a:xfrm>
            <a:off x="11115162" y="6257841"/>
            <a:ext cx="933519" cy="215444"/>
          </a:xfrm>
          <a:prstGeom prst="rect">
            <a:avLst/>
          </a:prstGeom>
          <a:noFill/>
        </p:spPr>
        <p:txBody>
          <a:bodyPr wrap="none" rtlCol="0">
            <a:spAutoFit/>
          </a:bodyPr>
          <a:lstStyle/>
          <a:p>
            <a:r>
              <a:rPr lang="en-US" sz="800" b="1" dirty="0">
                <a:solidFill>
                  <a:schemeClr val="tx1">
                    <a:lumMod val="50000"/>
                    <a:lumOff val="50000"/>
                  </a:schemeClr>
                </a:solidFill>
                <a:latin typeface="Corbel"/>
                <a:cs typeface="Corbel"/>
              </a:rPr>
              <a:t>SPONSORED BY</a:t>
            </a:r>
          </a:p>
        </p:txBody>
      </p:sp>
    </p:spTree>
    <p:extLst>
      <p:ext uri="{BB962C8B-B14F-4D97-AF65-F5344CB8AC3E}">
        <p14:creationId xmlns:p14="http://schemas.microsoft.com/office/powerpoint/2010/main" val="75120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T-EVE-C3-Powerpoint-Template-Gradient.jpg"/>
          <p:cNvPicPr>
            <a:picLocks noChangeAspect="1"/>
          </p:cNvPicPr>
          <p:nvPr/>
        </p:nvPicPr>
        <p:blipFill>
          <a:blip r:embed="rId4">
            <a:alphaModFix amt="80000"/>
            <a:extLst>
              <a:ext uri="{28A0092B-C50C-407E-A947-70E740481C1C}">
                <a14:useLocalDpi xmlns:a14="http://schemas.microsoft.com/office/drawing/2010/main" val="0"/>
              </a:ext>
            </a:extLst>
          </a:blip>
          <a:stretch>
            <a:fillRect/>
          </a:stretch>
        </p:blipFill>
        <p:spPr>
          <a:xfrm>
            <a:off x="-18369" y="-33867"/>
            <a:ext cx="12422989" cy="7039121"/>
          </a:xfrm>
          <a:prstGeom prst="rect">
            <a:avLst/>
          </a:prstGeom>
        </p:spPr>
      </p:pic>
      <p:sp>
        <p:nvSpPr>
          <p:cNvPr id="7" name="Title 7"/>
          <p:cNvSpPr txBox="1">
            <a:spLocks/>
          </p:cNvSpPr>
          <p:nvPr/>
        </p:nvSpPr>
        <p:spPr>
          <a:xfrm>
            <a:off x="823950" y="1298598"/>
            <a:ext cx="6887724" cy="505455"/>
          </a:xfrm>
          <a:prstGeom prst="rect">
            <a:avLst/>
          </a:prstGeom>
        </p:spPr>
        <p:txBody>
          <a:bodyPr lIns="121917" tIns="60958" rIns="121917" bIns="60958"/>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
        <p:nvSpPr>
          <p:cNvPr id="8" name="Title 7"/>
          <p:cNvSpPr txBox="1">
            <a:spLocks/>
          </p:cNvSpPr>
          <p:nvPr/>
        </p:nvSpPr>
        <p:spPr>
          <a:xfrm>
            <a:off x="823948" y="1329889"/>
            <a:ext cx="10473624" cy="3111857"/>
          </a:xfrm>
          <a:prstGeom prst="rect">
            <a:avLst/>
          </a:prstGeom>
        </p:spPr>
        <p:txBody>
          <a:bodyPr lIns="121917" tIns="60958" rIns="121917" bIns="60958"/>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
        <p:nvSpPr>
          <p:cNvPr id="3" name="TextBox 2"/>
          <p:cNvSpPr txBox="1"/>
          <p:nvPr/>
        </p:nvSpPr>
        <p:spPr>
          <a:xfrm>
            <a:off x="1533408" y="464230"/>
            <a:ext cx="9121273" cy="2372440"/>
          </a:xfrm>
          <a:prstGeom prst="rect">
            <a:avLst/>
          </a:prstGeom>
          <a:noFill/>
        </p:spPr>
        <p:txBody>
          <a:bodyPr wrap="none" lIns="121917" tIns="60958" rIns="121917" bIns="60958" rtlCol="0">
            <a:spAutoFit/>
          </a:bodyPr>
          <a:lstStyle/>
          <a:p>
            <a:pPr algn="ctr"/>
            <a:r>
              <a:rPr lang="en-US" sz="10700" spc="400" dirty="0">
                <a:solidFill>
                  <a:schemeClr val="bg1"/>
                </a:solidFill>
                <a:latin typeface="Arial"/>
                <a:cs typeface="Arial"/>
              </a:rPr>
              <a:t>THANK YOU </a:t>
            </a:r>
          </a:p>
          <a:p>
            <a:pPr algn="ctr">
              <a:lnSpc>
                <a:spcPts val="4667"/>
              </a:lnSpc>
            </a:pPr>
            <a:r>
              <a:rPr lang="en-US" sz="5300" spc="400" dirty="0">
                <a:solidFill>
                  <a:schemeClr val="bg1"/>
                </a:solidFill>
                <a:latin typeface="Arial"/>
                <a:cs typeface="Arial"/>
              </a:rPr>
              <a:t>FOR ATTENDING</a:t>
            </a:r>
          </a:p>
        </p:txBody>
      </p:sp>
      <p:sp>
        <p:nvSpPr>
          <p:cNvPr id="9" name="Rectangle 8"/>
          <p:cNvSpPr/>
          <p:nvPr/>
        </p:nvSpPr>
        <p:spPr>
          <a:xfrm>
            <a:off x="0" y="5143290"/>
            <a:ext cx="12404620" cy="1867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 name="TextBox 1"/>
          <p:cNvSpPr txBox="1"/>
          <p:nvPr/>
        </p:nvSpPr>
        <p:spPr>
          <a:xfrm>
            <a:off x="1091533" y="5573568"/>
            <a:ext cx="10008952" cy="1107992"/>
          </a:xfrm>
          <a:prstGeom prst="rect">
            <a:avLst/>
          </a:prstGeom>
          <a:noFill/>
        </p:spPr>
        <p:txBody>
          <a:bodyPr wrap="none" lIns="121917" tIns="60958" rIns="121917" bIns="60958" rtlCol="0">
            <a:spAutoFit/>
          </a:bodyPr>
          <a:lstStyle/>
          <a:p>
            <a:pPr algn="ctr"/>
            <a:r>
              <a:rPr lang="en-US" sz="3200" spc="400" dirty="0">
                <a:solidFill>
                  <a:srgbClr val="404040"/>
                </a:solidFill>
                <a:latin typeface="Arial"/>
                <a:cs typeface="Arial"/>
              </a:rPr>
              <a:t>Let’s Talk About Your Staff Training Needs</a:t>
            </a:r>
          </a:p>
          <a:p>
            <a:pPr algn="ctr"/>
            <a:r>
              <a:rPr lang="en-US" sz="3200" spc="400" dirty="0">
                <a:solidFill>
                  <a:srgbClr val="404040"/>
                </a:solidFill>
                <a:latin typeface="Arial"/>
                <a:cs typeface="Arial"/>
              </a:rPr>
              <a:t>terryk@litmos.com----717-598-8970</a:t>
            </a:r>
            <a:endParaRPr lang="en-US" sz="2100" dirty="0">
              <a:solidFill>
                <a:srgbClr val="404040"/>
              </a:solidFill>
            </a:endParaRPr>
          </a:p>
        </p:txBody>
      </p:sp>
      <p:pic>
        <p:nvPicPr>
          <p:cNvPr id="12" name="Picture 11" descr="LHD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7365" y="3365929"/>
            <a:ext cx="4633281" cy="1297961"/>
          </a:xfrm>
          <a:prstGeom prst="rect">
            <a:avLst/>
          </a:prstGeom>
        </p:spPr>
      </p:pic>
    </p:spTree>
    <p:custDataLst>
      <p:tags r:id="rId1"/>
    </p:custDataLst>
    <p:extLst>
      <p:ext uri="{BB962C8B-B14F-4D97-AF65-F5344CB8AC3E}">
        <p14:creationId xmlns:p14="http://schemas.microsoft.com/office/powerpoint/2010/main" val="26317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3038591"/>
            <a:ext cx="12192000" cy="892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Reference Material </a:t>
            </a:r>
          </a:p>
        </p:txBody>
      </p:sp>
      <p:pic>
        <p:nvPicPr>
          <p:cNvPr id="3" name="Picture 2" descr="LHD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1811" y="6389921"/>
            <a:ext cx="1253050" cy="351028"/>
          </a:xfrm>
          <a:prstGeom prst="rect">
            <a:avLst/>
          </a:prstGeom>
        </p:spPr>
      </p:pic>
      <p:sp>
        <p:nvSpPr>
          <p:cNvPr id="5" name="TextBox 4"/>
          <p:cNvSpPr txBox="1"/>
          <p:nvPr/>
        </p:nvSpPr>
        <p:spPr>
          <a:xfrm>
            <a:off x="11115162" y="6257841"/>
            <a:ext cx="933519" cy="215444"/>
          </a:xfrm>
          <a:prstGeom prst="rect">
            <a:avLst/>
          </a:prstGeom>
          <a:noFill/>
        </p:spPr>
        <p:txBody>
          <a:bodyPr wrap="none" rtlCol="0">
            <a:spAutoFit/>
          </a:bodyPr>
          <a:lstStyle/>
          <a:p>
            <a:r>
              <a:rPr lang="en-US" sz="800" b="1" dirty="0">
                <a:solidFill>
                  <a:schemeClr val="tx1">
                    <a:lumMod val="50000"/>
                    <a:lumOff val="50000"/>
                  </a:schemeClr>
                </a:solidFill>
                <a:latin typeface="Corbel"/>
                <a:cs typeface="Corbel"/>
              </a:rPr>
              <a:t>SPONSORED BY</a:t>
            </a:r>
          </a:p>
        </p:txBody>
      </p:sp>
    </p:spTree>
    <p:extLst>
      <p:ext uri="{BB962C8B-B14F-4D97-AF65-F5344CB8AC3E}">
        <p14:creationId xmlns:p14="http://schemas.microsoft.com/office/powerpoint/2010/main" val="1759980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Concept of Culture: Edgar Schein</a:t>
            </a:r>
          </a:p>
        </p:txBody>
      </p:sp>
      <p:sp>
        <p:nvSpPr>
          <p:cNvPr id="3" name="Content Placeholder 2"/>
          <p:cNvSpPr>
            <a:spLocks noGrp="1"/>
          </p:cNvSpPr>
          <p:nvPr>
            <p:ph idx="1"/>
          </p:nvPr>
        </p:nvSpPr>
        <p:spPr>
          <a:xfrm>
            <a:off x="838200" y="1604561"/>
            <a:ext cx="10515600" cy="5114809"/>
          </a:xfrm>
        </p:spPr>
        <p:txBody>
          <a:bodyPr>
            <a:noAutofit/>
          </a:bodyPr>
          <a:lstStyle/>
          <a:p>
            <a:r>
              <a:rPr lang="en-US" sz="2200" dirty="0"/>
              <a:t>Culture is an abstraction, yet the forces that are created in social and organizational situations deriving from culture are powerful. If we don’t understand the operation of these forces, we become victim to them. </a:t>
            </a:r>
          </a:p>
          <a:p>
            <a:r>
              <a:rPr lang="en-US" sz="2200" dirty="0"/>
              <a:t>Cultural forces are powerful because they operate outside of our awareness. We need to understand them not only because of their power but also because they help to explain many of our puzzling and frustrating experiences in social and organizational life.</a:t>
            </a:r>
          </a:p>
          <a:p>
            <a:r>
              <a:rPr lang="en-US" sz="2200" dirty="0"/>
              <a:t>Most importantly, understanding cultural forces enables us to understand ourselves better.</a:t>
            </a:r>
          </a:p>
          <a:p>
            <a:endParaRPr lang="en-US" sz="2200" dirty="0"/>
          </a:p>
          <a:p>
            <a:pPr marL="0" indent="0" algn="ctr">
              <a:buNone/>
            </a:pPr>
            <a:endParaRPr lang="en-US" i="1" dirty="0"/>
          </a:p>
          <a:p>
            <a:pPr marL="0" indent="0" algn="ctr">
              <a:buNone/>
            </a:pPr>
            <a:endParaRPr lang="en-US" i="1" dirty="0"/>
          </a:p>
          <a:p>
            <a:pPr marL="0" indent="0" algn="ctr">
              <a:buNone/>
            </a:pPr>
            <a:endParaRPr lang="en-US" i="1" dirty="0"/>
          </a:p>
          <a:p>
            <a:pPr marL="0" indent="0" algn="ctr">
              <a:buNone/>
            </a:pPr>
            <a:r>
              <a:rPr lang="en-US" i="1" dirty="0"/>
              <a:t>Schein, Edgar H. (2010). Organizational Culture and Leadership (The Jossey-Bass Business &amp; Management Series) (p. 7). Wiley. Kindle Edition. </a:t>
            </a:r>
          </a:p>
        </p:txBody>
      </p:sp>
    </p:spTree>
    <p:extLst>
      <p:ext uri="{BB962C8B-B14F-4D97-AF65-F5344CB8AC3E}">
        <p14:creationId xmlns:p14="http://schemas.microsoft.com/office/powerpoint/2010/main" val="380631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Concept of Culture: Edgar Schein</a:t>
            </a:r>
          </a:p>
        </p:txBody>
      </p:sp>
      <p:sp>
        <p:nvSpPr>
          <p:cNvPr id="5" name="Content Placeholder 4"/>
          <p:cNvSpPr>
            <a:spLocks noGrp="1"/>
          </p:cNvSpPr>
          <p:nvPr>
            <p:ph idx="1"/>
          </p:nvPr>
        </p:nvSpPr>
        <p:spPr>
          <a:xfrm>
            <a:off x="838200" y="1604561"/>
            <a:ext cx="10515600" cy="5114809"/>
          </a:xfrm>
        </p:spPr>
        <p:txBody>
          <a:bodyPr>
            <a:normAutofit fontScale="92500" lnSpcReduction="10000"/>
          </a:bodyPr>
          <a:lstStyle/>
          <a:p>
            <a:r>
              <a:rPr lang="en-US" dirty="0"/>
              <a:t>How is it possible that in a practice, the doctors, nurses, and administrators are often fighting with each other rather than collaborating to improve patient care? </a:t>
            </a:r>
          </a:p>
          <a:p>
            <a:r>
              <a:rPr lang="en-US" dirty="0"/>
              <a:t>How is it possible that employees are encouraged to report unsafe practices, yet the organization continues to experience a major accident?</a:t>
            </a:r>
          </a:p>
          <a:p>
            <a:r>
              <a:rPr lang="en-US" dirty="0"/>
              <a:t>How is it possible that the best strategic options for a healthcare organization never get implemented, leaving the organization to inevitable failure?</a:t>
            </a:r>
          </a:p>
          <a:p>
            <a:r>
              <a:rPr lang="en-US" dirty="0"/>
              <a:t>How is it possible when the new CEO arrives the employees “hunker down” and don’t “want change”?</a:t>
            </a:r>
          </a:p>
          <a:p>
            <a:r>
              <a:rPr lang="en-US" dirty="0"/>
              <a:t>If we understand the dynamics of culture, we will be less likely to be puzzled, irritated, and anxious when we encounter the unfamiliar and seemingly irrational behavior of people in organizations.  </a:t>
            </a:r>
          </a:p>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i="1" dirty="0"/>
          </a:p>
          <a:p>
            <a:pPr marL="0" indent="0" algn="ctr">
              <a:buNone/>
            </a:pPr>
            <a:r>
              <a:rPr lang="en-US" i="1" dirty="0"/>
              <a:t>Schein, Edgar H. (2010). Organizational Culture and Leadership (The Jossey-Bass Business &amp; Management Series) (p. 9). Wiley. Kindle Edition. </a:t>
            </a:r>
          </a:p>
          <a:p>
            <a:endParaRPr lang="en-US" i="1" dirty="0"/>
          </a:p>
        </p:txBody>
      </p:sp>
    </p:spTree>
    <p:extLst>
      <p:ext uri="{BB962C8B-B14F-4D97-AF65-F5344CB8AC3E}">
        <p14:creationId xmlns:p14="http://schemas.microsoft.com/office/powerpoint/2010/main" val="718107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Concept of Culture: Edgar Schein</a:t>
            </a:r>
          </a:p>
        </p:txBody>
      </p:sp>
      <p:sp>
        <p:nvSpPr>
          <p:cNvPr id="3" name="Content Placeholder 2"/>
          <p:cNvSpPr>
            <a:spLocks noGrp="1"/>
          </p:cNvSpPr>
          <p:nvPr>
            <p:ph idx="1"/>
          </p:nvPr>
        </p:nvSpPr>
        <p:spPr>
          <a:xfrm>
            <a:off x="838200" y="1604562"/>
            <a:ext cx="10515600" cy="5253438"/>
          </a:xfrm>
        </p:spPr>
        <p:txBody>
          <a:bodyPr>
            <a:normAutofit fontScale="92500" lnSpcReduction="10000"/>
          </a:bodyPr>
          <a:lstStyle/>
          <a:p>
            <a:r>
              <a:rPr lang="en-US" sz="2200" dirty="0"/>
              <a:t>Perhaps the most intriguing aspect of culture as a concept is that it points us to phenomena that are below the surface, that are powerful in their impact but invisible and to a considerable degree unconscious.</a:t>
            </a:r>
          </a:p>
          <a:p>
            <a:r>
              <a:rPr lang="en-US" sz="2200" dirty="0"/>
              <a:t>In another sense, culture is to a group what personality or character is to an individual. We can see the behavior that results, but we often cannot see the forces underneath that cause certain kinds of behavior.</a:t>
            </a:r>
          </a:p>
          <a:p>
            <a:r>
              <a:rPr lang="en-US" sz="2200" dirty="0"/>
              <a:t>Culture as a concept is thus an abstraction. If an abstract concept is to be useful to our thinking, it should be observable yet increase our understanding of a set of events that are otherwise mysterious or not well understood.</a:t>
            </a:r>
          </a:p>
          <a:p>
            <a:endParaRPr lang="en-US" sz="2200" dirty="0"/>
          </a:p>
          <a:p>
            <a:pPr marL="0" indent="0" algn="ctr">
              <a:buNone/>
            </a:pPr>
            <a:endParaRPr lang="en-US" i="1" dirty="0"/>
          </a:p>
          <a:p>
            <a:pPr marL="0" indent="0" algn="ctr">
              <a:buNone/>
            </a:pPr>
            <a:endParaRPr lang="en-US" i="1" dirty="0"/>
          </a:p>
          <a:p>
            <a:pPr marL="0" indent="0" algn="ctr">
              <a:buNone/>
            </a:pPr>
            <a:endParaRPr lang="en-US" sz="2200" i="1" dirty="0"/>
          </a:p>
          <a:p>
            <a:pPr marL="0" indent="0" algn="ctr">
              <a:buNone/>
            </a:pPr>
            <a:endParaRPr lang="en-US" sz="2200" i="1" dirty="0"/>
          </a:p>
          <a:p>
            <a:pPr marL="0" indent="0" algn="ctr">
              <a:buNone/>
            </a:pPr>
            <a:r>
              <a:rPr lang="en-US" sz="2200" i="1" dirty="0"/>
              <a:t>Schein, Edgar H. (2010). Organizational Culture and Leadership (The Jossey-Bass Business &amp; Management Series) (p. 14). Wiley. Kindle Edition. </a:t>
            </a:r>
          </a:p>
        </p:txBody>
      </p:sp>
    </p:spTree>
    <p:extLst>
      <p:ext uri="{BB962C8B-B14F-4D97-AF65-F5344CB8AC3E}">
        <p14:creationId xmlns:p14="http://schemas.microsoft.com/office/powerpoint/2010/main" val="253278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Formally Defined</a:t>
            </a:r>
          </a:p>
        </p:txBody>
      </p:sp>
      <p:sp>
        <p:nvSpPr>
          <p:cNvPr id="5" name="Content Placeholder 4"/>
          <p:cNvSpPr>
            <a:spLocks noGrp="1"/>
          </p:cNvSpPr>
          <p:nvPr>
            <p:ph idx="1"/>
          </p:nvPr>
        </p:nvSpPr>
        <p:spPr>
          <a:xfrm>
            <a:off x="838200" y="1604561"/>
            <a:ext cx="10515600" cy="5114809"/>
          </a:xfrm>
        </p:spPr>
        <p:txBody>
          <a:bodyPr>
            <a:normAutofit fontScale="92500" lnSpcReduction="10000"/>
          </a:bodyPr>
          <a:lstStyle/>
          <a:p>
            <a:r>
              <a:rPr lang="en-US" sz="2200" dirty="0"/>
              <a:t>The culture of a group can now be defined as a pattern of shared basic assumptions learned by a group as it solved its problems of external adaptation and internal integration, which has worked well enough to be considered valid and, therefore, to be taught to new members as the correct way to perceive, think, and feel in relation to those problems.</a:t>
            </a:r>
          </a:p>
          <a:p>
            <a:r>
              <a:rPr lang="en-US" sz="2200" dirty="0"/>
              <a:t>The bottom line for leaders is that if they do not become conscious of the cultures in which they are embedded, those cultures will manage them. Cultural understanding is desirable for all of us, but it is essential to leaders if they are to lead.</a:t>
            </a:r>
          </a:p>
          <a:p>
            <a:endParaRPr lang="en-US" sz="2200" dirty="0"/>
          </a:p>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i="1" dirty="0"/>
          </a:p>
          <a:p>
            <a:pPr marL="0" indent="0" algn="ctr">
              <a:buNone/>
            </a:pPr>
            <a:r>
              <a:rPr lang="en-US" sz="2200" i="1" dirty="0"/>
              <a:t>Schein, Edgar H. (2010). Organizational Culture and Leadership (The Jossey-Bass Business &amp; Management Series) (p. 18). Wiley. Kindle Edition. </a:t>
            </a:r>
          </a:p>
          <a:p>
            <a:endParaRPr lang="en-US" sz="2200" dirty="0"/>
          </a:p>
        </p:txBody>
      </p:sp>
    </p:spTree>
    <p:extLst>
      <p:ext uri="{BB962C8B-B14F-4D97-AF65-F5344CB8AC3E}">
        <p14:creationId xmlns:p14="http://schemas.microsoft.com/office/powerpoint/2010/main" val="2558583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Levels of Culture</a:t>
            </a:r>
          </a:p>
        </p:txBody>
      </p:sp>
      <p:sp>
        <p:nvSpPr>
          <p:cNvPr id="4" name="Content Placeholder 3"/>
          <p:cNvSpPr>
            <a:spLocks noGrp="1"/>
          </p:cNvSpPr>
          <p:nvPr>
            <p:ph idx="1"/>
          </p:nvPr>
        </p:nvSpPr>
        <p:spPr>
          <a:xfrm>
            <a:off x="838200" y="1604562"/>
            <a:ext cx="10515600" cy="5253438"/>
          </a:xfrm>
        </p:spPr>
        <p:txBody>
          <a:bodyPr>
            <a:normAutofit fontScale="85000" lnSpcReduction="20000"/>
          </a:bodyPr>
          <a:lstStyle/>
          <a:p>
            <a:r>
              <a:rPr lang="en-US" sz="2200" b="1" dirty="0"/>
              <a:t>Artifacts</a:t>
            </a:r>
            <a:r>
              <a:rPr lang="en-US" sz="2200" dirty="0"/>
              <a:t> (dysfunctional meetings, new task forces)</a:t>
            </a:r>
          </a:p>
          <a:p>
            <a:pPr marL="574675" indent="-169863">
              <a:buFont typeface="Wingdings" panose="05000000000000000000" pitchFamily="2" charset="2"/>
              <a:buChar char="Ø"/>
            </a:pPr>
            <a:r>
              <a:rPr lang="en-US" sz="2200" dirty="0"/>
              <a:t>  Visible and feelable structures and processes </a:t>
            </a:r>
          </a:p>
          <a:p>
            <a:pPr marL="574675" indent="-169863">
              <a:buFont typeface="Wingdings" panose="05000000000000000000" pitchFamily="2" charset="2"/>
              <a:buChar char="Ø"/>
            </a:pPr>
            <a:r>
              <a:rPr lang="en-US" sz="2200" dirty="0"/>
              <a:t>  Observed behavior, difficult to decipher </a:t>
            </a:r>
          </a:p>
          <a:p>
            <a:r>
              <a:rPr lang="en-US" sz="2200" b="1" dirty="0"/>
              <a:t>Espoused Beliefs and Values </a:t>
            </a:r>
            <a:r>
              <a:rPr lang="en-US" sz="2200" dirty="0"/>
              <a:t>(personal responsibility, do the right thing, get buy-in from those implementing decisions, fight bitterly in meetings yet be friends, real teamwork)</a:t>
            </a:r>
          </a:p>
          <a:p>
            <a:pPr marL="404813" indent="0">
              <a:buFont typeface="Wingdings" panose="05000000000000000000" pitchFamily="2" charset="2"/>
              <a:buChar char="Ø"/>
            </a:pPr>
            <a:r>
              <a:rPr lang="en-US" sz="2200" dirty="0"/>
              <a:t>  Ideals, goals, values, aspirations </a:t>
            </a:r>
          </a:p>
          <a:p>
            <a:pPr marL="404813" indent="0">
              <a:buFont typeface="Wingdings" panose="05000000000000000000" pitchFamily="2" charset="2"/>
              <a:buChar char="Ø"/>
            </a:pPr>
            <a:r>
              <a:rPr lang="en-US" sz="2200" dirty="0"/>
              <a:t>  Ideologies</a:t>
            </a:r>
          </a:p>
          <a:p>
            <a:pPr marL="690563" indent="-285750">
              <a:buFont typeface="Wingdings" panose="05000000000000000000" pitchFamily="2" charset="2"/>
              <a:buChar char="Ø"/>
            </a:pPr>
            <a:r>
              <a:rPr lang="en-US" sz="2200" dirty="0"/>
              <a:t>Rationalizations—May or may not be congruent with behavior and other artifacts </a:t>
            </a:r>
          </a:p>
          <a:p>
            <a:r>
              <a:rPr lang="en-US" sz="2200" b="1" dirty="0"/>
              <a:t>Basic Underlying Assumptions </a:t>
            </a:r>
            <a:r>
              <a:rPr lang="en-US" sz="2200" dirty="0"/>
              <a:t>(the best way to fit is to go along to get along, accuracy and truth are more important than speed)</a:t>
            </a:r>
          </a:p>
          <a:p>
            <a:pPr marL="747713" indent="-342900">
              <a:buFont typeface="Wingdings" panose="05000000000000000000" pitchFamily="2" charset="2"/>
              <a:buChar char="Ø"/>
            </a:pPr>
            <a:r>
              <a:rPr lang="en-US" sz="2200" dirty="0"/>
              <a:t>Unconscious, taken-for-granted beliefs and values </a:t>
            </a:r>
          </a:p>
          <a:p>
            <a:pPr marL="744538" lvl="1" indent="-339725">
              <a:buFont typeface="Wingdings" panose="05000000000000000000" pitchFamily="2" charset="2"/>
              <a:buChar char="Ø"/>
            </a:pPr>
            <a:r>
              <a:rPr lang="en-US" sz="2200" dirty="0"/>
              <a:t>Determine behavior, perception, thought, and feeling</a:t>
            </a:r>
          </a:p>
          <a:p>
            <a:endParaRPr lang="en-US" dirty="0"/>
          </a:p>
          <a:p>
            <a:pPr marL="0" indent="0" algn="ctr">
              <a:buNone/>
            </a:pPr>
            <a:endParaRPr lang="en-US" sz="2200" dirty="0"/>
          </a:p>
          <a:p>
            <a:pPr marL="0" indent="0" algn="ctr">
              <a:buNone/>
            </a:pPr>
            <a:endParaRPr lang="en-US" sz="2200" dirty="0"/>
          </a:p>
          <a:p>
            <a:pPr marL="0" indent="0" algn="ctr">
              <a:buNone/>
            </a:pPr>
            <a:r>
              <a:rPr lang="en-US" sz="2200" i="1" dirty="0"/>
              <a:t>Schein, Edgar H. (2010). Organizational Culture and Leadership (The Jossey-Bass Business &amp; Management Series) (p. 24). Wiley. Kindle Edition. </a:t>
            </a:r>
          </a:p>
        </p:txBody>
      </p:sp>
    </p:spTree>
    <p:extLst>
      <p:ext uri="{BB962C8B-B14F-4D97-AF65-F5344CB8AC3E}">
        <p14:creationId xmlns:p14="http://schemas.microsoft.com/office/powerpoint/2010/main" val="4138808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Culture Fundamentals: 9 Insights from Edgar Shine</a:t>
            </a:r>
          </a:p>
        </p:txBody>
      </p:sp>
      <p:sp>
        <p:nvSpPr>
          <p:cNvPr id="4" name="Content Placeholder 3"/>
          <p:cNvSpPr>
            <a:spLocks noGrp="1"/>
          </p:cNvSpPr>
          <p:nvPr>
            <p:ph idx="1"/>
          </p:nvPr>
        </p:nvSpPr>
        <p:spPr/>
        <p:txBody>
          <a:bodyPr>
            <a:normAutofit lnSpcReduction="10000"/>
          </a:bodyPr>
          <a:lstStyle/>
          <a:p>
            <a:pPr marL="457200" indent="-457200">
              <a:buFont typeface="+mj-lt"/>
              <a:buAutoNum type="arabicPeriod"/>
            </a:pPr>
            <a:r>
              <a:rPr lang="en-US" sz="2400" b="1" dirty="0"/>
              <a:t>Culture is a result of what an organization has learned from dealing with problems and organizing itself internally.</a:t>
            </a:r>
          </a:p>
          <a:p>
            <a:pPr marL="744538" lvl="1" indent="-287338">
              <a:buFont typeface="Wingdings" panose="05000000000000000000" pitchFamily="2" charset="2"/>
              <a:buChar char="Ø"/>
            </a:pPr>
            <a:r>
              <a:rPr lang="en-US" sz="2400" dirty="0"/>
              <a:t>Culture is the sum total an organization has learned in dealing with external problems, which would be goals, strategy and how we do things and how it organizes itself internally.</a:t>
            </a:r>
          </a:p>
          <a:p>
            <a:pPr marL="457200" indent="-457200">
              <a:buFont typeface="+mj-lt"/>
              <a:buAutoNum type="arabicPeriod"/>
            </a:pPr>
            <a:r>
              <a:rPr lang="en-US" sz="2400" b="1" dirty="0"/>
              <a:t>Culture matters to the extent an organization is adaptive. </a:t>
            </a:r>
          </a:p>
          <a:p>
            <a:pPr marL="744538" lvl="1" indent="-287338">
              <a:buFont typeface="Wingdings" panose="05000000000000000000" pitchFamily="2" charset="2"/>
              <a:buChar char="Ø"/>
            </a:pPr>
            <a:r>
              <a:rPr lang="en-US" sz="2400" dirty="0"/>
              <a:t>If it’s adaptive, it doesn’t matter much, people don’t notice. If it’s not adaptive, it matters a lot.</a:t>
            </a:r>
          </a:p>
          <a:p>
            <a:pPr marL="457200" indent="-457200">
              <a:buFont typeface="+mj-lt"/>
              <a:buAutoNum type="arabicPeriod"/>
            </a:pPr>
            <a:r>
              <a:rPr lang="en-US" sz="2400" b="1" dirty="0"/>
              <a:t>Do not over-simplify culture. Its far more than “how we do things around here.”</a:t>
            </a:r>
          </a:p>
          <a:p>
            <a:pPr marL="744538" lvl="1" indent="-287338">
              <a:buFont typeface="Wingdings" panose="05000000000000000000" pitchFamily="2" charset="2"/>
              <a:buChar char="Ø"/>
            </a:pPr>
            <a:r>
              <a:rPr lang="en-US" sz="2400" dirty="0"/>
              <a:t>Culture operates at many levels. “How we do things around here” is at the surface level. The explanation of why we do things forces you to look at the root system.</a:t>
            </a:r>
          </a:p>
        </p:txBody>
      </p:sp>
    </p:spTree>
    <p:extLst>
      <p:ext uri="{BB962C8B-B14F-4D97-AF65-F5344CB8AC3E}">
        <p14:creationId xmlns:p14="http://schemas.microsoft.com/office/powerpoint/2010/main" val="3287871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Culture Fundamentals: 9 Insights from Edgar Shine</a:t>
            </a:r>
          </a:p>
        </p:txBody>
      </p:sp>
      <p:sp>
        <p:nvSpPr>
          <p:cNvPr id="4" name="Content Placeholder 3"/>
          <p:cNvSpPr>
            <a:spLocks noGrp="1"/>
          </p:cNvSpPr>
          <p:nvPr>
            <p:ph idx="1"/>
          </p:nvPr>
        </p:nvSpPr>
        <p:spPr/>
        <p:txBody>
          <a:bodyPr>
            <a:normAutofit lnSpcReduction="10000"/>
          </a:bodyPr>
          <a:lstStyle/>
          <a:p>
            <a:pPr marL="457200" indent="-457200">
              <a:buAutoNum type="arabicPeriod" startAt="4"/>
            </a:pPr>
            <a:r>
              <a:rPr lang="en-US" sz="2400" b="1" dirty="0"/>
              <a:t>Leaders should not focus on culture change. Focus on a business problem.</a:t>
            </a:r>
          </a:p>
          <a:p>
            <a:pPr marL="914400" lvl="1" indent="-287338">
              <a:buFont typeface="Wingdings" panose="05000000000000000000" pitchFamily="2" charset="2"/>
              <a:buChar char="Ø"/>
            </a:pPr>
            <a:r>
              <a:rPr lang="en-US" sz="2400" dirty="0"/>
              <a:t>Ask what do you mean by culture and what do you think you need to change?</a:t>
            </a:r>
          </a:p>
          <a:p>
            <a:pPr marL="457200" indent="-457200">
              <a:buAutoNum type="arabicPeriod" startAt="5"/>
            </a:pPr>
            <a:r>
              <a:rPr lang="en-US" sz="2400" b="1" dirty="0"/>
              <a:t>Your culture always helps and hinders problem-solving.</a:t>
            </a:r>
          </a:p>
          <a:p>
            <a:pPr marL="914400" lvl="1" indent="-287338">
              <a:buFont typeface="Wingdings" panose="05000000000000000000" pitchFamily="2" charset="2"/>
              <a:buChar char="Ø"/>
            </a:pPr>
            <a:r>
              <a:rPr lang="en-US" sz="2400" dirty="0"/>
              <a:t>There are always parts of the culture that help solve the problem and other parts that get in the way. Then you are finally at the point of saying, well maybe I need a culture change, but you got there by thinking about the business problem you are trying to solve.</a:t>
            </a:r>
            <a:endParaRPr lang="en-US" sz="2400" b="1" dirty="0"/>
          </a:p>
          <a:p>
            <a:pPr marL="457200" lvl="1" indent="-457200">
              <a:buAutoNum type="arabicPeriod" startAt="6"/>
            </a:pPr>
            <a:r>
              <a:rPr lang="en-US" sz="2400" b="1" dirty="0"/>
              <a:t>Be very specific about behavior, how its impacting your problem and the future state of the behavior you want to see.</a:t>
            </a:r>
          </a:p>
          <a:p>
            <a:pPr marL="914400" lvl="1" indent="-339725">
              <a:buFont typeface="Wingdings" panose="05000000000000000000" pitchFamily="2" charset="2"/>
              <a:buChar char="Ø"/>
            </a:pPr>
            <a:r>
              <a:rPr lang="en-US" sz="2400" dirty="0"/>
              <a:t>The key is to be very specific. Ask: if we solve this problem, what’s the behavior look like a year from now?</a:t>
            </a:r>
          </a:p>
        </p:txBody>
      </p:sp>
    </p:spTree>
    <p:extLst>
      <p:ext uri="{BB962C8B-B14F-4D97-AF65-F5344CB8AC3E}">
        <p14:creationId xmlns:p14="http://schemas.microsoft.com/office/powerpoint/2010/main" val="330294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Is Not Widely Understood</a:t>
            </a:r>
          </a:p>
        </p:txBody>
      </p:sp>
      <p:pic>
        <p:nvPicPr>
          <p:cNvPr id="8" name="Picture 9"/>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728" t="18516" r="14198" b="14798"/>
          <a:stretch/>
        </p:blipFill>
        <p:spPr bwMode="auto">
          <a:xfrm>
            <a:off x="2159645" y="1175186"/>
            <a:ext cx="7872709" cy="499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9"/>
          <p:cNvSpPr txBox="1">
            <a:spLocks noChangeArrowheads="1"/>
          </p:cNvSpPr>
          <p:nvPr/>
        </p:nvSpPr>
        <p:spPr bwMode="auto">
          <a:xfrm>
            <a:off x="3590186" y="6458421"/>
            <a:ext cx="5011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004B8D"/>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rgbClr val="717073"/>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rgbClr val="717073"/>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rgbClr val="717073"/>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rgbClr val="717073"/>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rgbClr val="717073"/>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rgbClr val="717073"/>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rgbClr val="717073"/>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rgbClr val="717073"/>
                </a:solidFill>
                <a:latin typeface="Arial" pitchFamily="34" charset="0"/>
                <a:cs typeface="Arial" pitchFamily="34" charset="0"/>
              </a:defRPr>
            </a:lvl9pPr>
          </a:lstStyle>
          <a:p>
            <a:pPr eaLnBrk="1" hangingPunct="1">
              <a:spcBef>
                <a:spcPct val="0"/>
              </a:spcBef>
              <a:buFontTx/>
              <a:buNone/>
            </a:pPr>
            <a:r>
              <a:rPr lang="en-US" altLang="en-US" sz="1800" dirty="0">
                <a:solidFill>
                  <a:schemeClr val="tx1"/>
                </a:solidFill>
                <a:latin typeface="Calibri" pitchFamily="34" charset="0"/>
              </a:rPr>
              <a:t>Source: 2016 Deloitte Human Capital Trends Report</a:t>
            </a:r>
          </a:p>
        </p:txBody>
      </p:sp>
    </p:spTree>
    <p:extLst>
      <p:ext uri="{BB962C8B-B14F-4D97-AF65-F5344CB8AC3E}">
        <p14:creationId xmlns:p14="http://schemas.microsoft.com/office/powerpoint/2010/main" val="41454685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Culture Fundamentals: 9 Insights from Edgar Shine</a:t>
            </a:r>
          </a:p>
        </p:txBody>
      </p:sp>
      <p:sp>
        <p:nvSpPr>
          <p:cNvPr id="4" name="Content Placeholder 3"/>
          <p:cNvSpPr>
            <a:spLocks noGrp="1"/>
          </p:cNvSpPr>
          <p:nvPr>
            <p:ph idx="1"/>
          </p:nvPr>
        </p:nvSpPr>
        <p:spPr>
          <a:xfrm>
            <a:off x="838200" y="1604561"/>
            <a:ext cx="10515600" cy="5114809"/>
          </a:xfrm>
        </p:spPr>
        <p:txBody>
          <a:bodyPr>
            <a:normAutofit lnSpcReduction="10000"/>
          </a:bodyPr>
          <a:lstStyle/>
          <a:p>
            <a:pPr marL="457200" indent="-457200">
              <a:buAutoNum type="arabicPeriod" startAt="7"/>
            </a:pPr>
            <a:r>
              <a:rPr lang="en-US" sz="2400" b="1" dirty="0"/>
              <a:t>Culture is a group phenomenon. Engage focus groups to define how the culture is helping and hindering work on a problem.</a:t>
            </a:r>
          </a:p>
          <a:p>
            <a:pPr marL="796925" lvl="1" indent="-339725">
              <a:buFont typeface="Wingdings" panose="05000000000000000000" pitchFamily="2" charset="2"/>
              <a:buChar char="Ø"/>
            </a:pPr>
            <a:r>
              <a:rPr lang="en-US" sz="2400" dirty="0"/>
              <a:t>Let’s look at our culture from the point of view of what it is and how it is going to help and how it is going to hinder, but always in  the context of what we are trying to do, e.g. collaborative salesforce.</a:t>
            </a:r>
          </a:p>
          <a:p>
            <a:pPr marL="509588" indent="-509588">
              <a:buAutoNum type="arabicPeriod" startAt="8"/>
            </a:pPr>
            <a:r>
              <a:rPr lang="en-US" sz="2400" b="1" dirty="0"/>
              <a:t>Solve problems by identifying and resolving associated discrepancies between values and behavior.</a:t>
            </a:r>
          </a:p>
          <a:p>
            <a:pPr marL="796925" lvl="1" indent="-339725">
              <a:buFont typeface="Wingdings" panose="05000000000000000000" pitchFamily="2" charset="2"/>
              <a:buChar char="Ø"/>
            </a:pPr>
            <a:r>
              <a:rPr lang="en-US" sz="2400" dirty="0"/>
              <a:t>The discrepancy between the values and the behavior is what forces you into looking at the root system, and you discover we have always been individualistic.</a:t>
            </a:r>
          </a:p>
          <a:p>
            <a:pPr marL="509587" lvl="1" indent="-457200">
              <a:buAutoNum type="arabicPeriod" startAt="9"/>
            </a:pPr>
            <a:r>
              <a:rPr lang="en-US" sz="2400" b="1" dirty="0"/>
              <a:t>Don’t focus on culture because it can be a bottomless pit. Again, get groups involved in solving problems.</a:t>
            </a:r>
          </a:p>
          <a:p>
            <a:pPr marL="509587" lvl="1" indent="-457200">
              <a:buAutoNum type="arabicPeriod" startAt="9"/>
            </a:pPr>
            <a:endParaRPr lang="en-US" sz="2400" b="1" dirty="0"/>
          </a:p>
          <a:p>
            <a:pPr marL="52387" lvl="1" indent="0" algn="ctr">
              <a:buNone/>
            </a:pPr>
            <a:endParaRPr lang="en-US" dirty="0"/>
          </a:p>
          <a:p>
            <a:pPr marL="52387" lvl="1" indent="0" algn="ctr">
              <a:buNone/>
            </a:pPr>
            <a:r>
              <a:rPr lang="en-US" dirty="0"/>
              <a:t>www.cultureuniversity.com</a:t>
            </a:r>
          </a:p>
          <a:p>
            <a:pPr marL="457200" lvl="1" indent="0">
              <a:buNone/>
            </a:pPr>
            <a:endParaRPr lang="en-US" sz="2400" dirty="0"/>
          </a:p>
        </p:txBody>
      </p:sp>
    </p:spTree>
    <p:extLst>
      <p:ext uri="{BB962C8B-B14F-4D97-AF65-F5344CB8AC3E}">
        <p14:creationId xmlns:p14="http://schemas.microsoft.com/office/powerpoint/2010/main" val="138876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b="39596"/>
          <a:stretch/>
        </p:blipFill>
        <p:spPr>
          <a:xfrm>
            <a:off x="0" y="0"/>
            <a:ext cx="12227678" cy="4142509"/>
          </a:xfrm>
          <a:prstGeom prst="rect">
            <a:avLst/>
          </a:prstGeom>
        </p:spPr>
      </p:pic>
      <p:sp>
        <p:nvSpPr>
          <p:cNvPr id="4" name="Rectangle 3"/>
          <p:cNvSpPr/>
          <p:nvPr/>
        </p:nvSpPr>
        <p:spPr>
          <a:xfrm>
            <a:off x="0" y="3429000"/>
            <a:ext cx="12192000" cy="892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Constructive Culture</a:t>
            </a:r>
          </a:p>
        </p:txBody>
      </p:sp>
      <p:pic>
        <p:nvPicPr>
          <p:cNvPr id="6" name="Picture 5" descr="LHD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811" y="6389921"/>
            <a:ext cx="1253050" cy="351028"/>
          </a:xfrm>
          <a:prstGeom prst="rect">
            <a:avLst/>
          </a:prstGeom>
        </p:spPr>
      </p:pic>
      <p:sp>
        <p:nvSpPr>
          <p:cNvPr id="7" name="TextBox 6"/>
          <p:cNvSpPr txBox="1"/>
          <p:nvPr/>
        </p:nvSpPr>
        <p:spPr>
          <a:xfrm>
            <a:off x="11115162" y="6257841"/>
            <a:ext cx="933519" cy="215444"/>
          </a:xfrm>
          <a:prstGeom prst="rect">
            <a:avLst/>
          </a:prstGeom>
          <a:noFill/>
        </p:spPr>
        <p:txBody>
          <a:bodyPr wrap="none" rtlCol="0">
            <a:spAutoFit/>
          </a:bodyPr>
          <a:lstStyle/>
          <a:p>
            <a:r>
              <a:rPr lang="en-US" sz="800" b="1" dirty="0">
                <a:solidFill>
                  <a:schemeClr val="tx1">
                    <a:lumMod val="50000"/>
                    <a:lumOff val="50000"/>
                  </a:schemeClr>
                </a:solidFill>
                <a:latin typeface="Corbel"/>
                <a:cs typeface="Corbel"/>
              </a:rPr>
              <a:t>SPONSORED BY</a:t>
            </a:r>
          </a:p>
        </p:txBody>
      </p:sp>
    </p:spTree>
    <p:extLst>
      <p:ext uri="{BB962C8B-B14F-4D97-AF65-F5344CB8AC3E}">
        <p14:creationId xmlns:p14="http://schemas.microsoft.com/office/powerpoint/2010/main" val="22555168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Harvard Business School Publishing October-November 2016</a:t>
            </a:r>
          </a:p>
        </p:txBody>
      </p:sp>
      <p:pic>
        <p:nvPicPr>
          <p:cNvPr id="4" name="Content Placeholder 3"/>
          <p:cNvPicPr>
            <a:picLocks noGrp="1" noChangeAspect="1"/>
          </p:cNvPicPr>
          <p:nvPr>
            <p:ph idx="1"/>
          </p:nvPr>
        </p:nvPicPr>
        <p:blipFill>
          <a:blip r:embed="rId2"/>
          <a:stretch>
            <a:fillRect/>
          </a:stretch>
        </p:blipFill>
        <p:spPr>
          <a:xfrm>
            <a:off x="838200" y="1253331"/>
            <a:ext cx="5321035" cy="5466040"/>
          </a:xfrm>
          <a:prstGeom prst="rect">
            <a:avLst/>
          </a:prstGeom>
        </p:spPr>
      </p:pic>
      <p:sp>
        <p:nvSpPr>
          <p:cNvPr id="3" name="TextBox 2"/>
          <p:cNvSpPr txBox="1"/>
          <p:nvPr/>
        </p:nvSpPr>
        <p:spPr>
          <a:xfrm>
            <a:off x="6734971" y="1253330"/>
            <a:ext cx="2713829" cy="4708981"/>
          </a:xfrm>
          <a:prstGeom prst="rect">
            <a:avLst/>
          </a:prstGeom>
          <a:noFill/>
        </p:spPr>
        <p:txBody>
          <a:bodyPr wrap="square" rtlCol="0">
            <a:spAutoFit/>
          </a:bodyPr>
          <a:lstStyle/>
          <a:p>
            <a:r>
              <a:rPr lang="en-US" sz="2000" b="1" i="1" dirty="0"/>
              <a:t>“In a recent survey of more than 2000 employees across a wide range of industries, nearly half the respondents reported working in organizations where they regularly feel the need to conform, and more than half said that people in their organizations do not question the status quo”.</a:t>
            </a:r>
          </a:p>
        </p:txBody>
      </p:sp>
    </p:spTree>
    <p:extLst>
      <p:ext uri="{BB962C8B-B14F-4D97-AF65-F5344CB8AC3E}">
        <p14:creationId xmlns:p14="http://schemas.microsoft.com/office/powerpoint/2010/main" val="733568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irc_Orientation Arrows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405" y="963051"/>
            <a:ext cx="5981407" cy="575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Measuring Organization Culture</a:t>
            </a:r>
          </a:p>
        </p:txBody>
      </p:sp>
      <p:sp>
        <p:nvSpPr>
          <p:cNvPr id="6" name="Rectangle 1"/>
          <p:cNvSpPr>
            <a:spLocks noChangeArrowheads="1"/>
          </p:cNvSpPr>
          <p:nvPr/>
        </p:nvSpPr>
        <p:spPr bwMode="auto">
          <a:xfrm>
            <a:off x="838200" y="1212516"/>
            <a:ext cx="2299923" cy="367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4B8D"/>
                </a:solidFill>
                <a:latin typeface="Arial" charset="0"/>
              </a:defRPr>
            </a:lvl1pPr>
            <a:lvl2pPr marL="742950" indent="-285750" eaLnBrk="0" hangingPunct="0">
              <a:spcBef>
                <a:spcPct val="20000"/>
              </a:spcBef>
              <a:buChar char="–"/>
              <a:defRPr sz="2800">
                <a:solidFill>
                  <a:srgbClr val="717073"/>
                </a:solidFill>
                <a:latin typeface="Arial" charset="0"/>
              </a:defRPr>
            </a:lvl2pPr>
            <a:lvl3pPr marL="1143000" indent="-228600" eaLnBrk="0" hangingPunct="0">
              <a:spcBef>
                <a:spcPct val="20000"/>
              </a:spcBef>
              <a:buChar char="•"/>
              <a:defRPr sz="2400">
                <a:solidFill>
                  <a:srgbClr val="717073"/>
                </a:solidFill>
                <a:latin typeface="Arial" charset="0"/>
              </a:defRPr>
            </a:lvl3pPr>
            <a:lvl4pPr marL="1600200" indent="-228600" eaLnBrk="0" hangingPunct="0">
              <a:spcBef>
                <a:spcPct val="20000"/>
              </a:spcBef>
              <a:buChar char="–"/>
              <a:defRPr sz="2000">
                <a:solidFill>
                  <a:srgbClr val="717073"/>
                </a:solidFill>
                <a:latin typeface="Arial" charset="0"/>
              </a:defRPr>
            </a:lvl4pPr>
            <a:lvl5pPr marL="2057400" indent="-228600" eaLnBrk="0" hangingPunct="0">
              <a:spcBef>
                <a:spcPct val="20000"/>
              </a:spcBef>
              <a:buChar char="»"/>
              <a:defRPr sz="2000">
                <a:solidFill>
                  <a:srgbClr val="717073"/>
                </a:solidFill>
                <a:latin typeface="Arial" charset="0"/>
              </a:defRPr>
            </a:lvl5pPr>
            <a:lvl6pPr marL="2514600" indent="-228600" eaLnBrk="0" fontAlgn="base" hangingPunct="0">
              <a:spcBef>
                <a:spcPct val="20000"/>
              </a:spcBef>
              <a:spcAft>
                <a:spcPct val="0"/>
              </a:spcAft>
              <a:buChar char="»"/>
              <a:defRPr sz="2000">
                <a:solidFill>
                  <a:srgbClr val="717073"/>
                </a:solidFill>
                <a:latin typeface="Arial" charset="0"/>
              </a:defRPr>
            </a:lvl6pPr>
            <a:lvl7pPr marL="2971800" indent="-228600" eaLnBrk="0" fontAlgn="base" hangingPunct="0">
              <a:spcBef>
                <a:spcPct val="20000"/>
              </a:spcBef>
              <a:spcAft>
                <a:spcPct val="0"/>
              </a:spcAft>
              <a:buChar char="»"/>
              <a:defRPr sz="2000">
                <a:solidFill>
                  <a:srgbClr val="717073"/>
                </a:solidFill>
                <a:latin typeface="Arial" charset="0"/>
              </a:defRPr>
            </a:lvl7pPr>
            <a:lvl8pPr marL="3429000" indent="-228600" eaLnBrk="0" fontAlgn="base" hangingPunct="0">
              <a:spcBef>
                <a:spcPct val="20000"/>
              </a:spcBef>
              <a:spcAft>
                <a:spcPct val="0"/>
              </a:spcAft>
              <a:buChar char="»"/>
              <a:defRPr sz="2000">
                <a:solidFill>
                  <a:srgbClr val="717073"/>
                </a:solidFill>
                <a:latin typeface="Arial" charset="0"/>
              </a:defRPr>
            </a:lvl8pPr>
            <a:lvl9pPr marL="3886200" indent="-228600" eaLnBrk="0" fontAlgn="base" hangingPunct="0">
              <a:spcBef>
                <a:spcPct val="20000"/>
              </a:spcBef>
              <a:spcAft>
                <a:spcPct val="0"/>
              </a:spcAft>
              <a:buChar char="»"/>
              <a:defRPr sz="2000">
                <a:solidFill>
                  <a:srgbClr val="717073"/>
                </a:solidFill>
                <a:latin typeface="Arial" charset="0"/>
              </a:defRPr>
            </a:lvl9pPr>
          </a:lstStyle>
          <a:p>
            <a:pPr eaLnBrk="1" fontAlgn="base" hangingPunct="1">
              <a:spcBef>
                <a:spcPct val="0"/>
              </a:spcBef>
              <a:spcAft>
                <a:spcPct val="0"/>
              </a:spcAft>
              <a:buFontTx/>
              <a:buNone/>
              <a:defRPr/>
            </a:pPr>
            <a:r>
              <a:rPr lang="en-US" altLang="en-US" sz="1800" b="1" dirty="0">
                <a:solidFill>
                  <a:schemeClr val="tx1"/>
                </a:solidFill>
                <a:latin typeface="+mn-lt"/>
                <a:cs typeface="Arial" charset="0"/>
              </a:rPr>
              <a:t>The Circumplex is a highly visual and consistent throughout the Integrated Diagnostic System.</a:t>
            </a:r>
          </a:p>
          <a:p>
            <a:pPr eaLnBrk="1" fontAlgn="base" hangingPunct="1">
              <a:spcBef>
                <a:spcPct val="0"/>
              </a:spcBef>
              <a:spcAft>
                <a:spcPct val="0"/>
              </a:spcAft>
              <a:buFontTx/>
              <a:buNone/>
              <a:defRPr/>
            </a:pPr>
            <a:endParaRPr lang="en-US" altLang="en-US" sz="1800" b="1" dirty="0">
              <a:solidFill>
                <a:schemeClr val="tx1"/>
              </a:solidFill>
              <a:latin typeface="+mn-lt"/>
              <a:cs typeface="Arial" charset="0"/>
            </a:endParaRPr>
          </a:p>
          <a:p>
            <a:pPr eaLnBrk="1" fontAlgn="base" hangingPunct="1">
              <a:spcBef>
                <a:spcPct val="0"/>
              </a:spcBef>
              <a:spcAft>
                <a:spcPct val="0"/>
              </a:spcAft>
              <a:buFontTx/>
              <a:buNone/>
              <a:defRPr/>
            </a:pPr>
            <a:r>
              <a:rPr lang="en-US" altLang="en-US" sz="1800" b="1" dirty="0">
                <a:solidFill>
                  <a:schemeClr val="tx1"/>
                </a:solidFill>
                <a:latin typeface="+mn-lt"/>
                <a:cs typeface="Arial" charset="0"/>
              </a:rPr>
              <a:t>It breaks the factors underlying performance down into 12 ways or “styles” of thinking, behaving, and interacting.</a:t>
            </a:r>
          </a:p>
        </p:txBody>
      </p:sp>
    </p:spTree>
    <p:extLst>
      <p:ext uri="{BB962C8B-B14F-4D97-AF65-F5344CB8AC3E}">
        <p14:creationId xmlns:p14="http://schemas.microsoft.com/office/powerpoint/2010/main" val="2359836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Types of Culture</a:t>
            </a:r>
          </a:p>
        </p:txBody>
      </p:sp>
      <p:sp>
        <p:nvSpPr>
          <p:cNvPr id="6" name="Text Box 2"/>
          <p:cNvSpPr txBox="1">
            <a:spLocks noChangeArrowheads="1"/>
          </p:cNvSpPr>
          <p:nvPr/>
        </p:nvSpPr>
        <p:spPr bwMode="auto">
          <a:xfrm>
            <a:off x="4101307" y="914709"/>
            <a:ext cx="398938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rgbClr val="004B8D"/>
                </a:solidFill>
                <a:latin typeface="Arial" charset="0"/>
              </a:defRPr>
            </a:lvl1pPr>
            <a:lvl2pPr marL="742950" indent="-285750" eaLnBrk="0" hangingPunct="0">
              <a:spcBef>
                <a:spcPct val="20000"/>
              </a:spcBef>
              <a:buChar char="–"/>
              <a:defRPr sz="2800">
                <a:solidFill>
                  <a:srgbClr val="717073"/>
                </a:solidFill>
                <a:latin typeface="Arial" charset="0"/>
              </a:defRPr>
            </a:lvl2pPr>
            <a:lvl3pPr marL="1143000" indent="-228600" eaLnBrk="0" hangingPunct="0">
              <a:spcBef>
                <a:spcPct val="20000"/>
              </a:spcBef>
              <a:buChar char="•"/>
              <a:defRPr sz="2400">
                <a:solidFill>
                  <a:srgbClr val="717073"/>
                </a:solidFill>
                <a:latin typeface="Arial" charset="0"/>
              </a:defRPr>
            </a:lvl3pPr>
            <a:lvl4pPr marL="1600200" indent="-228600" eaLnBrk="0" hangingPunct="0">
              <a:spcBef>
                <a:spcPct val="20000"/>
              </a:spcBef>
              <a:buChar char="–"/>
              <a:defRPr sz="2000">
                <a:solidFill>
                  <a:srgbClr val="717073"/>
                </a:solidFill>
                <a:latin typeface="Arial" charset="0"/>
              </a:defRPr>
            </a:lvl4pPr>
            <a:lvl5pPr marL="2057400" indent="-228600" eaLnBrk="0" hangingPunct="0">
              <a:spcBef>
                <a:spcPct val="20000"/>
              </a:spcBef>
              <a:buChar char="»"/>
              <a:defRPr sz="2000">
                <a:solidFill>
                  <a:srgbClr val="717073"/>
                </a:solidFill>
                <a:latin typeface="Arial" charset="0"/>
              </a:defRPr>
            </a:lvl5pPr>
            <a:lvl6pPr marL="2514600" indent="-228600" eaLnBrk="0" fontAlgn="base" hangingPunct="0">
              <a:spcBef>
                <a:spcPct val="20000"/>
              </a:spcBef>
              <a:spcAft>
                <a:spcPct val="0"/>
              </a:spcAft>
              <a:buChar char="»"/>
              <a:defRPr sz="2000">
                <a:solidFill>
                  <a:srgbClr val="717073"/>
                </a:solidFill>
                <a:latin typeface="Arial" charset="0"/>
              </a:defRPr>
            </a:lvl6pPr>
            <a:lvl7pPr marL="2971800" indent="-228600" eaLnBrk="0" fontAlgn="base" hangingPunct="0">
              <a:spcBef>
                <a:spcPct val="20000"/>
              </a:spcBef>
              <a:spcAft>
                <a:spcPct val="0"/>
              </a:spcAft>
              <a:buChar char="»"/>
              <a:defRPr sz="2000">
                <a:solidFill>
                  <a:srgbClr val="717073"/>
                </a:solidFill>
                <a:latin typeface="Arial" charset="0"/>
              </a:defRPr>
            </a:lvl7pPr>
            <a:lvl8pPr marL="3429000" indent="-228600" eaLnBrk="0" fontAlgn="base" hangingPunct="0">
              <a:spcBef>
                <a:spcPct val="20000"/>
              </a:spcBef>
              <a:spcAft>
                <a:spcPct val="0"/>
              </a:spcAft>
              <a:buChar char="»"/>
              <a:defRPr sz="2000">
                <a:solidFill>
                  <a:srgbClr val="717073"/>
                </a:solidFill>
                <a:latin typeface="Arial" charset="0"/>
              </a:defRPr>
            </a:lvl8pPr>
            <a:lvl9pPr marL="3886200" indent="-228600" eaLnBrk="0" fontAlgn="base" hangingPunct="0">
              <a:spcBef>
                <a:spcPct val="20000"/>
              </a:spcBef>
              <a:spcAft>
                <a:spcPct val="0"/>
              </a:spcAft>
              <a:buChar char="»"/>
              <a:defRPr sz="2000">
                <a:solidFill>
                  <a:srgbClr val="717073"/>
                </a:solidFill>
                <a:latin typeface="Arial" charset="0"/>
              </a:defRPr>
            </a:lvl9pPr>
          </a:lstStyle>
          <a:p>
            <a:pPr algn="ctr">
              <a:spcBef>
                <a:spcPct val="50000"/>
              </a:spcBef>
              <a:buFontTx/>
              <a:buNone/>
              <a:defRPr/>
            </a:pPr>
            <a:r>
              <a:rPr lang="en-US" altLang="en-US" sz="2000" b="1" dirty="0">
                <a:solidFill>
                  <a:srgbClr val="002D74"/>
                </a:solidFill>
                <a:latin typeface="+mn-lt"/>
                <a:cs typeface="Arial" charset="0"/>
              </a:rPr>
              <a:t>Constructive</a:t>
            </a:r>
            <a:r>
              <a:rPr lang="en-US" altLang="en-US" sz="2000" b="1" dirty="0">
                <a:solidFill>
                  <a:srgbClr val="EB0128"/>
                </a:solidFill>
                <a:latin typeface="+mn-lt"/>
                <a:cs typeface="Arial" charset="0"/>
              </a:rPr>
              <a:t> </a:t>
            </a:r>
            <a:br>
              <a:rPr lang="en-US" altLang="en-US" sz="2000" b="1" dirty="0">
                <a:solidFill>
                  <a:srgbClr val="EB0128"/>
                </a:solidFill>
                <a:latin typeface="+mn-lt"/>
                <a:cs typeface="Arial" charset="0"/>
              </a:rPr>
            </a:br>
            <a:r>
              <a:rPr lang="en-US" altLang="en-US" sz="1400" dirty="0">
                <a:solidFill>
                  <a:schemeClr val="tx2">
                    <a:lumMod val="75000"/>
                    <a:lumOff val="25000"/>
                  </a:schemeClr>
                </a:solidFill>
                <a:latin typeface="+mn-lt"/>
                <a:cs typeface="Arial" charset="0"/>
              </a:rPr>
              <a:t>cultures promote effective goal setting and achievement, growth and learning, and teamwork and collaboration.</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3727" y="1920087"/>
            <a:ext cx="4224547" cy="422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1526399" y="3534527"/>
            <a:ext cx="25749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4B8D"/>
                </a:solidFill>
                <a:latin typeface="Arial" charset="0"/>
              </a:defRPr>
            </a:lvl1pPr>
            <a:lvl2pPr marL="742950" indent="-285750" eaLnBrk="0" hangingPunct="0">
              <a:spcBef>
                <a:spcPct val="20000"/>
              </a:spcBef>
              <a:buChar char="–"/>
              <a:defRPr sz="2800">
                <a:solidFill>
                  <a:srgbClr val="717073"/>
                </a:solidFill>
                <a:latin typeface="Arial" charset="0"/>
              </a:defRPr>
            </a:lvl2pPr>
            <a:lvl3pPr marL="1143000" indent="-228600" eaLnBrk="0" hangingPunct="0">
              <a:spcBef>
                <a:spcPct val="20000"/>
              </a:spcBef>
              <a:buChar char="•"/>
              <a:defRPr sz="2400">
                <a:solidFill>
                  <a:srgbClr val="717073"/>
                </a:solidFill>
                <a:latin typeface="Arial" charset="0"/>
              </a:defRPr>
            </a:lvl3pPr>
            <a:lvl4pPr marL="1600200" indent="-228600" eaLnBrk="0" hangingPunct="0">
              <a:spcBef>
                <a:spcPct val="20000"/>
              </a:spcBef>
              <a:buChar char="–"/>
              <a:defRPr sz="2000">
                <a:solidFill>
                  <a:srgbClr val="717073"/>
                </a:solidFill>
                <a:latin typeface="Arial" charset="0"/>
              </a:defRPr>
            </a:lvl4pPr>
            <a:lvl5pPr marL="2057400" indent="-228600" eaLnBrk="0" hangingPunct="0">
              <a:spcBef>
                <a:spcPct val="20000"/>
              </a:spcBef>
              <a:buChar char="»"/>
              <a:defRPr sz="2000">
                <a:solidFill>
                  <a:srgbClr val="717073"/>
                </a:solidFill>
                <a:latin typeface="Arial" charset="0"/>
              </a:defRPr>
            </a:lvl5pPr>
            <a:lvl6pPr marL="2514600" indent="-228600" eaLnBrk="0" fontAlgn="base" hangingPunct="0">
              <a:spcBef>
                <a:spcPct val="20000"/>
              </a:spcBef>
              <a:spcAft>
                <a:spcPct val="0"/>
              </a:spcAft>
              <a:buChar char="»"/>
              <a:defRPr sz="2000">
                <a:solidFill>
                  <a:srgbClr val="717073"/>
                </a:solidFill>
                <a:latin typeface="Arial" charset="0"/>
              </a:defRPr>
            </a:lvl6pPr>
            <a:lvl7pPr marL="2971800" indent="-228600" eaLnBrk="0" fontAlgn="base" hangingPunct="0">
              <a:spcBef>
                <a:spcPct val="20000"/>
              </a:spcBef>
              <a:spcAft>
                <a:spcPct val="0"/>
              </a:spcAft>
              <a:buChar char="»"/>
              <a:defRPr sz="2000">
                <a:solidFill>
                  <a:srgbClr val="717073"/>
                </a:solidFill>
                <a:latin typeface="Arial" charset="0"/>
              </a:defRPr>
            </a:lvl7pPr>
            <a:lvl8pPr marL="3429000" indent="-228600" eaLnBrk="0" fontAlgn="base" hangingPunct="0">
              <a:spcBef>
                <a:spcPct val="20000"/>
              </a:spcBef>
              <a:spcAft>
                <a:spcPct val="0"/>
              </a:spcAft>
              <a:buChar char="»"/>
              <a:defRPr sz="2000">
                <a:solidFill>
                  <a:srgbClr val="717073"/>
                </a:solidFill>
                <a:latin typeface="Arial" charset="0"/>
              </a:defRPr>
            </a:lvl8pPr>
            <a:lvl9pPr marL="3886200" indent="-228600" eaLnBrk="0" fontAlgn="base" hangingPunct="0">
              <a:spcBef>
                <a:spcPct val="20000"/>
              </a:spcBef>
              <a:spcAft>
                <a:spcPct val="0"/>
              </a:spcAft>
              <a:buChar char="»"/>
              <a:defRPr sz="2000">
                <a:solidFill>
                  <a:srgbClr val="717073"/>
                </a:solidFill>
                <a:latin typeface="Arial" charset="0"/>
              </a:defRPr>
            </a:lvl9pPr>
          </a:lstStyle>
          <a:p>
            <a:pPr algn="ctr">
              <a:spcBef>
                <a:spcPct val="50000"/>
              </a:spcBef>
              <a:buFontTx/>
              <a:buNone/>
              <a:defRPr/>
            </a:pPr>
            <a:r>
              <a:rPr lang="en-US" altLang="en-US" sz="1800" b="1" dirty="0">
                <a:solidFill>
                  <a:srgbClr val="F4041B"/>
                </a:solidFill>
                <a:latin typeface="+mn-lt"/>
                <a:cs typeface="Arial" charset="0"/>
              </a:rPr>
              <a:t>Aggressive/Defensive </a:t>
            </a:r>
            <a:r>
              <a:rPr lang="en-US" altLang="en-US" sz="1400" dirty="0">
                <a:solidFill>
                  <a:schemeClr val="tx2">
                    <a:lumMod val="75000"/>
                    <a:lumOff val="25000"/>
                  </a:schemeClr>
                </a:solidFill>
                <a:latin typeface="+mn-lt"/>
                <a:cs typeface="Arial" charset="0"/>
              </a:rPr>
              <a:t>cultures lead to internal competition, management by exception, and short-term emphasis as opposed to long-term effectiveness.</a:t>
            </a:r>
          </a:p>
        </p:txBody>
      </p:sp>
      <p:sp>
        <p:nvSpPr>
          <p:cNvPr id="11" name="Text Box 2"/>
          <p:cNvSpPr txBox="1">
            <a:spLocks noChangeArrowheads="1"/>
          </p:cNvSpPr>
          <p:nvPr/>
        </p:nvSpPr>
        <p:spPr bwMode="auto">
          <a:xfrm>
            <a:off x="8630654" y="3650026"/>
            <a:ext cx="196114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4B8D"/>
                </a:solidFill>
                <a:latin typeface="Arial" charset="0"/>
              </a:defRPr>
            </a:lvl1pPr>
            <a:lvl2pPr marL="742950" indent="-285750" eaLnBrk="0" hangingPunct="0">
              <a:spcBef>
                <a:spcPct val="20000"/>
              </a:spcBef>
              <a:buChar char="–"/>
              <a:defRPr sz="2800">
                <a:solidFill>
                  <a:srgbClr val="717073"/>
                </a:solidFill>
                <a:latin typeface="Arial" charset="0"/>
              </a:defRPr>
            </a:lvl2pPr>
            <a:lvl3pPr marL="1143000" indent="-228600" eaLnBrk="0" hangingPunct="0">
              <a:spcBef>
                <a:spcPct val="20000"/>
              </a:spcBef>
              <a:buChar char="•"/>
              <a:defRPr sz="2400">
                <a:solidFill>
                  <a:srgbClr val="717073"/>
                </a:solidFill>
                <a:latin typeface="Arial" charset="0"/>
              </a:defRPr>
            </a:lvl3pPr>
            <a:lvl4pPr marL="1600200" indent="-228600" eaLnBrk="0" hangingPunct="0">
              <a:spcBef>
                <a:spcPct val="20000"/>
              </a:spcBef>
              <a:buChar char="–"/>
              <a:defRPr sz="2000">
                <a:solidFill>
                  <a:srgbClr val="717073"/>
                </a:solidFill>
                <a:latin typeface="Arial" charset="0"/>
              </a:defRPr>
            </a:lvl4pPr>
            <a:lvl5pPr marL="2057400" indent="-228600" eaLnBrk="0" hangingPunct="0">
              <a:spcBef>
                <a:spcPct val="20000"/>
              </a:spcBef>
              <a:buChar char="»"/>
              <a:defRPr sz="2000">
                <a:solidFill>
                  <a:srgbClr val="717073"/>
                </a:solidFill>
                <a:latin typeface="Arial" charset="0"/>
              </a:defRPr>
            </a:lvl5pPr>
            <a:lvl6pPr marL="2514600" indent="-228600" eaLnBrk="0" fontAlgn="base" hangingPunct="0">
              <a:spcBef>
                <a:spcPct val="20000"/>
              </a:spcBef>
              <a:spcAft>
                <a:spcPct val="0"/>
              </a:spcAft>
              <a:buChar char="»"/>
              <a:defRPr sz="2000">
                <a:solidFill>
                  <a:srgbClr val="717073"/>
                </a:solidFill>
                <a:latin typeface="Arial" charset="0"/>
              </a:defRPr>
            </a:lvl6pPr>
            <a:lvl7pPr marL="2971800" indent="-228600" eaLnBrk="0" fontAlgn="base" hangingPunct="0">
              <a:spcBef>
                <a:spcPct val="20000"/>
              </a:spcBef>
              <a:spcAft>
                <a:spcPct val="0"/>
              </a:spcAft>
              <a:buChar char="»"/>
              <a:defRPr sz="2000">
                <a:solidFill>
                  <a:srgbClr val="717073"/>
                </a:solidFill>
                <a:latin typeface="Arial" charset="0"/>
              </a:defRPr>
            </a:lvl7pPr>
            <a:lvl8pPr marL="3429000" indent="-228600" eaLnBrk="0" fontAlgn="base" hangingPunct="0">
              <a:spcBef>
                <a:spcPct val="20000"/>
              </a:spcBef>
              <a:spcAft>
                <a:spcPct val="0"/>
              </a:spcAft>
              <a:buChar char="»"/>
              <a:defRPr sz="2000">
                <a:solidFill>
                  <a:srgbClr val="717073"/>
                </a:solidFill>
                <a:latin typeface="Arial" charset="0"/>
              </a:defRPr>
            </a:lvl8pPr>
            <a:lvl9pPr marL="3886200" indent="-228600" eaLnBrk="0" fontAlgn="base" hangingPunct="0">
              <a:spcBef>
                <a:spcPct val="20000"/>
              </a:spcBef>
              <a:spcAft>
                <a:spcPct val="0"/>
              </a:spcAft>
              <a:buChar char="»"/>
              <a:defRPr sz="2000">
                <a:solidFill>
                  <a:srgbClr val="717073"/>
                </a:solidFill>
                <a:latin typeface="Arial" charset="0"/>
              </a:defRPr>
            </a:lvl9pPr>
          </a:lstStyle>
          <a:p>
            <a:pPr algn="ctr">
              <a:spcBef>
                <a:spcPct val="50000"/>
              </a:spcBef>
              <a:buFontTx/>
              <a:buNone/>
              <a:defRPr/>
            </a:pPr>
            <a:r>
              <a:rPr lang="en-US" altLang="en-US" sz="1800" b="1" dirty="0">
                <a:solidFill>
                  <a:srgbClr val="008000"/>
                </a:solidFill>
                <a:latin typeface="+mn-lt"/>
                <a:cs typeface="Arial" charset="0"/>
              </a:rPr>
              <a:t>Passive/Defensive</a:t>
            </a:r>
            <a:r>
              <a:rPr lang="en-US" altLang="en-US" sz="1800" b="1" dirty="0">
                <a:solidFill>
                  <a:schemeClr val="tx1"/>
                </a:solidFill>
                <a:latin typeface="+mn-lt"/>
                <a:cs typeface="Arial" charset="0"/>
              </a:rPr>
              <a:t> </a:t>
            </a:r>
            <a:r>
              <a:rPr lang="en-US" altLang="en-US" sz="1400" dirty="0">
                <a:solidFill>
                  <a:schemeClr val="tx2">
                    <a:lumMod val="75000"/>
                    <a:lumOff val="25000"/>
                  </a:schemeClr>
                </a:solidFill>
                <a:latin typeface="+mn-lt"/>
                <a:cs typeface="Arial" charset="0"/>
              </a:rPr>
              <a:t>cultures lead to conformity, rigidity, and lack of team member accountability and initiative.</a:t>
            </a:r>
          </a:p>
        </p:txBody>
      </p:sp>
      <p:sp>
        <p:nvSpPr>
          <p:cNvPr id="8" name="Text Box 5"/>
          <p:cNvSpPr txBox="1">
            <a:spLocks noChangeArrowheads="1"/>
          </p:cNvSpPr>
          <p:nvPr/>
        </p:nvSpPr>
        <p:spPr bwMode="auto">
          <a:xfrm>
            <a:off x="2933700" y="6427113"/>
            <a:ext cx="6324600" cy="430887"/>
          </a:xfrm>
          <a:prstGeom prst="rect">
            <a:avLst/>
          </a:prstGeom>
          <a:solidFill>
            <a:schemeClr val="bg1"/>
          </a:solidFill>
          <a:ln>
            <a:noFill/>
          </a:ln>
          <a:extLst>
            <a:ext uri="{91240B29-F687-4F45-9708-019B960494DF}">
              <a14:hiddenLine xmlns:a14="http://schemas.microsoft.com/office/drawing/2010/main" w="38100" algn="ctr">
                <a:solidFill>
                  <a:srgbClr val="000000"/>
                </a:solidFill>
                <a:prstDash val="sysDot"/>
                <a:miter lim="800000"/>
                <a:headEnd/>
                <a:tailEnd/>
              </a14:hiddenLine>
            </a:ext>
          </a:extLst>
        </p:spPr>
        <p:txBody>
          <a:bodyPr>
            <a:spAutoFit/>
          </a:bodyPr>
          <a:lstStyle>
            <a:lvl1pPr eaLnBrk="0" hangingPunct="0">
              <a:spcBef>
                <a:spcPct val="20000"/>
              </a:spcBef>
              <a:buChar char="•"/>
              <a:defRPr sz="3200">
                <a:solidFill>
                  <a:srgbClr val="004B8D"/>
                </a:solidFill>
                <a:latin typeface="Arial" panose="020B0604020202020204" pitchFamily="34" charset="0"/>
              </a:defRPr>
            </a:lvl1pPr>
            <a:lvl2pPr marL="742950" indent="-285750" eaLnBrk="0" hangingPunct="0">
              <a:spcBef>
                <a:spcPct val="20000"/>
              </a:spcBef>
              <a:buChar char="–"/>
              <a:defRPr sz="2800">
                <a:solidFill>
                  <a:srgbClr val="717073"/>
                </a:solidFill>
                <a:latin typeface="Arial" panose="020B0604020202020204" pitchFamily="34" charset="0"/>
              </a:defRPr>
            </a:lvl2pPr>
            <a:lvl3pPr marL="1143000" indent="-228600" eaLnBrk="0" hangingPunct="0">
              <a:spcBef>
                <a:spcPct val="20000"/>
              </a:spcBef>
              <a:buChar char="•"/>
              <a:defRPr sz="2400">
                <a:solidFill>
                  <a:srgbClr val="717073"/>
                </a:solidFill>
                <a:latin typeface="Arial" panose="020B0604020202020204" pitchFamily="34" charset="0"/>
              </a:defRPr>
            </a:lvl3pPr>
            <a:lvl4pPr marL="1600200" indent="-228600" eaLnBrk="0" hangingPunct="0">
              <a:spcBef>
                <a:spcPct val="20000"/>
              </a:spcBef>
              <a:buChar char="–"/>
              <a:defRPr sz="2000">
                <a:solidFill>
                  <a:srgbClr val="717073"/>
                </a:solidFill>
                <a:latin typeface="Arial" panose="020B0604020202020204" pitchFamily="34" charset="0"/>
              </a:defRPr>
            </a:lvl4pPr>
            <a:lvl5pPr marL="2057400" indent="-228600" eaLnBrk="0" hangingPunct="0">
              <a:spcBef>
                <a:spcPct val="20000"/>
              </a:spcBef>
              <a:buChar char="»"/>
              <a:defRPr sz="2000">
                <a:solidFill>
                  <a:srgbClr val="717073"/>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17073"/>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17073"/>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17073"/>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17073"/>
                </a:solidFill>
                <a:latin typeface="Arial" panose="020B0604020202020204" pitchFamily="34" charset="0"/>
              </a:defRPr>
            </a:lvl9pPr>
          </a:lstStyle>
          <a:p>
            <a:pPr algn="ctr" eaLnBrk="1" hangingPunct="1">
              <a:spcBef>
                <a:spcPct val="0"/>
              </a:spcBef>
              <a:buFontTx/>
              <a:buNone/>
            </a:pPr>
            <a:r>
              <a:rPr lang="en-US" altLang="en-US" sz="1100" b="1" dirty="0">
                <a:solidFill>
                  <a:schemeClr val="tx1"/>
                </a:solidFill>
                <a:latin typeface="+mn-lt"/>
                <a:cs typeface="Arial" panose="020B0604020202020204" pitchFamily="34" charset="0"/>
              </a:rPr>
              <a:t>Research and development by Robert A. Cooke, Ph.D. and J. Clayton Lafferty, Ph.D. </a:t>
            </a:r>
          </a:p>
          <a:p>
            <a:pPr algn="ctr" eaLnBrk="1" hangingPunct="1">
              <a:spcBef>
                <a:spcPct val="0"/>
              </a:spcBef>
              <a:buFontTx/>
              <a:buNone/>
            </a:pPr>
            <a:r>
              <a:rPr lang="en-US" altLang="en-US" sz="1100" b="1" dirty="0">
                <a:solidFill>
                  <a:schemeClr val="tx1"/>
                </a:solidFill>
                <a:latin typeface="+mn-lt"/>
                <a:cs typeface="Arial" panose="020B0604020202020204" pitchFamily="34" charset="0"/>
              </a:rPr>
              <a:t>Copyright © 1973-2013 by Human Synergistics International. All Rights Reserved.</a:t>
            </a:r>
            <a:endParaRPr lang="en-US" altLang="en-US" sz="1100" dirty="0">
              <a:solidFill>
                <a:schemeClr val="tx1"/>
              </a:solidFill>
              <a:latin typeface="+mn-lt"/>
              <a:cs typeface="Arial" panose="020B0604020202020204" pitchFamily="34" charset="0"/>
            </a:endParaRPr>
          </a:p>
        </p:txBody>
      </p:sp>
      <p:sp>
        <p:nvSpPr>
          <p:cNvPr id="4" name="Slide Number Placeholder 3"/>
          <p:cNvSpPr>
            <a:spLocks noGrp="1"/>
          </p:cNvSpPr>
          <p:nvPr>
            <p:ph type="sldNum" sz="quarter" idx="4294967295"/>
          </p:nvPr>
        </p:nvSpPr>
        <p:spPr>
          <a:xfrm>
            <a:off x="-2095163" y="6207488"/>
            <a:ext cx="2743200" cy="365125"/>
          </a:xfrm>
          <a:prstGeom prst="rect">
            <a:avLst/>
          </a:prstGeom>
        </p:spPr>
        <p:txBody>
          <a:bodyPr/>
          <a:lstStyle/>
          <a:p>
            <a:fld id="{B96D0C6C-FE9E-4961-BED5-3E405B87D3F0}" type="slidenum">
              <a:rPr lang="en-US" smtClean="0"/>
              <a:t>9</a:t>
            </a:fld>
            <a:endParaRPr lang="en-US" dirty="0"/>
          </a:p>
        </p:txBody>
      </p:sp>
    </p:spTree>
    <p:extLst>
      <p:ext uri="{BB962C8B-B14F-4D97-AF65-F5344CB8AC3E}">
        <p14:creationId xmlns:p14="http://schemas.microsoft.com/office/powerpoint/2010/main" val="31379223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troudwater colors">
      <a:dk1>
        <a:sysClr val="windowText" lastClr="000000"/>
      </a:dk1>
      <a:lt1>
        <a:sysClr val="window" lastClr="FFFFFF"/>
      </a:lt1>
      <a:dk2>
        <a:srgbClr val="44546A"/>
      </a:dk2>
      <a:lt2>
        <a:srgbClr val="E7E6E6"/>
      </a:lt2>
      <a:accent1>
        <a:srgbClr val="005B99"/>
      </a:accent1>
      <a:accent2>
        <a:srgbClr val="FF6600"/>
      </a:accent2>
      <a:accent3>
        <a:srgbClr val="6D6E70"/>
      </a:accent3>
      <a:accent4>
        <a:srgbClr val="0097FE"/>
      </a:accent4>
      <a:accent5>
        <a:srgbClr val="FF964F"/>
      </a:accent5>
      <a:accent6>
        <a:srgbClr val="44546A"/>
      </a:accent6>
      <a:hlink>
        <a:srgbClr val="0563C1"/>
      </a:hlink>
      <a:folHlink>
        <a:srgbClr val="7030A0"/>
      </a:folHlink>
    </a:clrScheme>
    <a:fontScheme name="Stroudwater fonts">
      <a:majorFont>
        <a:latin typeface="Trebuchet M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oudwater PPT template.potx" id="{AAD174EA-B22C-41C7-90FE-8D16E7E691B6}" vid="{09A3324B-481A-4441-9E7B-193D600B59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Stroudwater PPT template</Template>
  <TotalTime>3107</TotalTime>
  <Words>2501</Words>
  <Application>Microsoft Office PowerPoint</Application>
  <PresentationFormat>Widescreen</PresentationFormat>
  <Paragraphs>318</Paragraphs>
  <Slides>50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Corbel</vt:lpstr>
      <vt:lpstr>Garamond</vt:lpstr>
      <vt:lpstr>Times New Roman</vt:lpstr>
      <vt:lpstr>Trebuchet MS</vt:lpstr>
      <vt:lpstr>Verdana</vt:lpstr>
      <vt:lpstr>Wingdings</vt:lpstr>
      <vt:lpstr>Office Theme</vt:lpstr>
      <vt:lpstr>PowerPoint Presentation</vt:lpstr>
      <vt:lpstr>Constructive Culture Keeps Turnover Ridiculously Low &amp; Improves Financial, Quality &amp; Team Performance</vt:lpstr>
      <vt:lpstr>Real Culture</vt:lpstr>
      <vt:lpstr>The Concept of Culture: Edgar Schein</vt:lpstr>
      <vt:lpstr>Culture Is Not Widely Understood</vt:lpstr>
      <vt:lpstr>PowerPoint Presentation</vt:lpstr>
      <vt:lpstr>Harvard Business School Publishing October-November 2016</vt:lpstr>
      <vt:lpstr>Measuring Organization Culture</vt:lpstr>
      <vt:lpstr>Three Types of Culture</vt:lpstr>
      <vt:lpstr>Constructive Styles</vt:lpstr>
      <vt:lpstr>Passive/Defensive Styles</vt:lpstr>
      <vt:lpstr>Aggressive/Defensive Styles</vt:lpstr>
      <vt:lpstr>Impact of the Most Effective and Successful Leaders</vt:lpstr>
      <vt:lpstr>Impact of the Least Effective and Successful Leaders</vt:lpstr>
      <vt:lpstr>Emphasis on Praise and Criticism</vt:lpstr>
      <vt:lpstr>Industry Profiles—Healthcare </vt:lpstr>
      <vt:lpstr>15 Years of Engagement Emphasis-Isolated Progress &amp; Limited Impact</vt:lpstr>
      <vt:lpstr>Key Learnings</vt:lpstr>
      <vt:lpstr>PowerPoint Presentation</vt:lpstr>
      <vt:lpstr>The Iceberg of Ignorance</vt:lpstr>
      <vt:lpstr>The Organization</vt:lpstr>
      <vt:lpstr>The Complexity of True Culture </vt:lpstr>
      <vt:lpstr>Joe’s Management Impact</vt:lpstr>
      <vt:lpstr>Joe’s Management Impact</vt:lpstr>
      <vt:lpstr>Tysha’s Management Impact</vt:lpstr>
      <vt:lpstr>Tysha’s Management Impact</vt:lpstr>
      <vt:lpstr>Brad’s Management Impact</vt:lpstr>
      <vt:lpstr>Brad’s Management Impact</vt:lpstr>
      <vt:lpstr>PowerPoint Presentation</vt:lpstr>
      <vt:lpstr>Management Action to Reduce Turnover</vt:lpstr>
      <vt:lpstr>Management Action to Reduce Turnover</vt:lpstr>
      <vt:lpstr>Culture and Engagement</vt:lpstr>
      <vt:lpstr>Culture and Engagement</vt:lpstr>
      <vt:lpstr>PowerPoint Presentation</vt:lpstr>
      <vt:lpstr>This Board Sets Tone and Creates the Culture</vt:lpstr>
      <vt:lpstr>PowerPoint Presentation</vt:lpstr>
      <vt:lpstr>Key Takeaways</vt:lpstr>
      <vt:lpstr>Organizational Culture and Future Success</vt:lpstr>
      <vt:lpstr>PowerPoint Presentation</vt:lpstr>
      <vt:lpstr>PowerPoint Presentation</vt:lpstr>
      <vt:lpstr>PowerPoint Presentation</vt:lpstr>
      <vt:lpstr>PowerPoint Presentation</vt:lpstr>
      <vt:lpstr>The Concept of Culture: Edgar Schein</vt:lpstr>
      <vt:lpstr>The Concept of Culture: Edgar Schein</vt:lpstr>
      <vt:lpstr>The Concept of Culture: Edgar Schein</vt:lpstr>
      <vt:lpstr>Culture Formally Defined</vt:lpstr>
      <vt:lpstr>The Three Levels of Culture</vt:lpstr>
      <vt:lpstr>Culture Fundamentals: 9 Insights from Edgar Shine</vt:lpstr>
      <vt:lpstr>Culture Fundamentals: 9 Insights from Edgar Shine</vt:lpstr>
      <vt:lpstr>Culture Fundamentals: 9 Insights from Edgar Shine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Culture and Leadership</dc:title>
  <dc:creator>Scott Goodspeed</dc:creator>
  <cp:lastModifiedBy>Scott Goodspeed</cp:lastModifiedBy>
  <cp:revision>236</cp:revision>
  <cp:lastPrinted>2017-01-25T14:32:44Z</cp:lastPrinted>
  <dcterms:created xsi:type="dcterms:W3CDTF">2015-04-11T12:07:31Z</dcterms:created>
  <dcterms:modified xsi:type="dcterms:W3CDTF">2017-01-25T17:12:39Z</dcterms:modified>
</cp:coreProperties>
</file>